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372" r:id="rId3"/>
    <p:sldId id="373" r:id="rId4"/>
    <p:sldId id="384" r:id="rId5"/>
    <p:sldId id="388" r:id="rId6"/>
    <p:sldId id="391" r:id="rId7"/>
    <p:sldId id="389" r:id="rId8"/>
    <p:sldId id="374" r:id="rId9"/>
    <p:sldId id="383" r:id="rId10"/>
    <p:sldId id="375" r:id="rId11"/>
    <p:sldId id="387" r:id="rId12"/>
    <p:sldId id="386" r:id="rId13"/>
    <p:sldId id="390" r:id="rId14"/>
    <p:sldId id="392" r:id="rId15"/>
    <p:sldId id="394" r:id="rId16"/>
    <p:sldId id="385" r:id="rId17"/>
    <p:sldId id="404" r:id="rId18"/>
    <p:sldId id="393" r:id="rId19"/>
    <p:sldId id="396" r:id="rId20"/>
    <p:sldId id="397" r:id="rId21"/>
    <p:sldId id="398" r:id="rId22"/>
    <p:sldId id="402" r:id="rId23"/>
    <p:sldId id="403" r:id="rId24"/>
    <p:sldId id="401" r:id="rId25"/>
    <p:sldId id="395" r:id="rId26"/>
    <p:sldId id="381" r:id="rId27"/>
    <p:sldId id="399" r:id="rId28"/>
    <p:sldId id="400" r:id="rId29"/>
    <p:sldId id="331" r:id="rId30"/>
  </p:sldIdLst>
  <p:sldSz cx="9144000" cy="6858000" type="screen4x3"/>
  <p:notesSz cx="6858000" cy="987425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7030A0"/>
    <a:srgbClr val="CC00FF"/>
    <a:srgbClr val="99FFCC"/>
    <a:srgbClr val="FFFFCC"/>
    <a:srgbClr val="FFCCCC"/>
    <a:srgbClr val="E1F0FF"/>
    <a:srgbClr val="EAD5FF"/>
    <a:srgbClr val="CCCCFF"/>
    <a:srgbClr val="CC99FF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28" autoAdjust="0"/>
    <p:restoredTop sz="95204" autoAdjust="0"/>
  </p:normalViewPr>
  <p:slideViewPr>
    <p:cSldViewPr>
      <p:cViewPr>
        <p:scale>
          <a:sx n="66" d="100"/>
          <a:sy n="66" d="100"/>
        </p:scale>
        <p:origin x="-127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37895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7E7447-6DB5-4235-B7EC-D2D13BFC60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77706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2025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91063"/>
            <a:ext cx="548640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37895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D4767C-F4FD-48F9-9BE4-6F95F1DE34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14724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EB6A19-6EDB-4721-9219-506046DC8CCE}" type="slidenum">
              <a:rPr lang="en-GB" sz="1200" smtClean="0"/>
              <a:pPr eaLnBrk="1" hangingPunct="1"/>
              <a:t>1</a:t>
            </a:fld>
            <a:endParaRPr lang="en-GB" sz="1200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2400" dirty="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2400" dirty="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GB" sz="2400" dirty="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2400" dirty="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2400" dirty="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GB" sz="2400" dirty="0">
                <a:latin typeface="Times New Roman" pitchFamily="18" charset="0"/>
              </a:endParaRPr>
            </a:p>
          </p:txBody>
        </p:sp>
      </p:grp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B5EE5-DA8E-4A60-B453-74BF12C5FB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41032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396E9-3004-4BEB-8182-FBF020FC1C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30167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3662-6DB2-4547-BBBE-F2BC87ADD1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000633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AC98D-E402-4164-8DF5-84AE0BB7F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50688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6F399-77CD-4E6C-9145-AC2534D0A5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14375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B9AB9-5ACA-4C55-B073-32D6059C26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19527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10640-F5C2-46C4-AEBA-9E5724578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31896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70068-3953-429F-9571-F94CF06DD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141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FC2FE-5B5A-49FE-B2F6-CFE7BA357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29360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1E10A-AAC8-4C3F-9D2E-DA75614A92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943979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6A225-63E4-40E9-BF8F-D4EBFE3E7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802943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8DA77-04DD-4051-81A0-51D5D369AE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78663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2400" dirty="0">
                <a:latin typeface="Times New Roman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2400" dirty="0">
                <a:latin typeface="Times New Roman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2400" dirty="0">
                <a:latin typeface="Times New Roman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GB" sz="2400" dirty="0">
                <a:latin typeface="Times New Roman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GB" sz="2400" dirty="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A415643-8140-4239-917C-DEA9AAAE46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gi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edinstgenderstudies.org" TargetMode="External"/><Relationship Id="rId2" Type="http://schemas.openxmlformats.org/officeDocument/2006/relationships/hyperlink" Target="http://www.medinstgenderstudies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l-GR" dirty="0"/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0" y="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 i="1" dirty="0"/>
              <a:t> </a:t>
            </a:r>
            <a:r>
              <a:rPr lang="en-US" sz="1800" dirty="0"/>
              <a:t> </a:t>
            </a:r>
            <a:r>
              <a:rPr lang="en-US" sz="1800" i="1" dirty="0"/>
              <a:t> </a:t>
            </a:r>
            <a:r>
              <a:rPr lang="en-US" sz="1800" dirty="0"/>
              <a:t> 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931863" y="463550"/>
            <a:ext cx="101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l-GR" dirty="0"/>
          </a:p>
        </p:txBody>
      </p:sp>
      <p:pic>
        <p:nvPicPr>
          <p:cNvPr id="3077" name="Picture 43" descr="Logo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23050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itle 1"/>
          <p:cNvSpPr>
            <a:spLocks noGrp="1"/>
          </p:cNvSpPr>
          <p:nvPr>
            <p:ph type="ctrTitle"/>
          </p:nvPr>
        </p:nvSpPr>
        <p:spPr>
          <a:xfrm>
            <a:off x="438150" y="1556792"/>
            <a:ext cx="4565898" cy="1504950"/>
          </a:xfrm>
        </p:spPr>
        <p:txBody>
          <a:bodyPr/>
          <a:lstStyle/>
          <a:p>
            <a:pPr algn="l">
              <a:tabLst>
                <a:tab pos="457200" algn="l"/>
                <a:tab pos="3475038" algn="l"/>
              </a:tabLst>
            </a:pPr>
            <a:r>
              <a:rPr lang="el-GR" sz="2000" b="1" dirty="0" smtClean="0"/>
              <a:t>Εκπαίδευση Εκπαιδευτικών </a:t>
            </a:r>
            <a:br>
              <a:rPr lang="el-GR" sz="2000" b="1" dirty="0" smtClean="0"/>
            </a:br>
            <a:r>
              <a:rPr lang="el-GR" sz="2000" b="1" dirty="0"/>
              <a:t>-</a:t>
            </a:r>
            <a:r>
              <a:rPr lang="el-GR" sz="2000" b="1" dirty="0" smtClean="0"/>
              <a:t>Μέσης Εκπαίδευσης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l-GR" sz="2000" i="1" dirty="0" smtClean="0"/>
              <a:t>9 Μαρτίου 2013</a:t>
            </a:r>
            <a:endParaRPr lang="en-US" sz="2000" dirty="0" smtClean="0"/>
          </a:p>
        </p:txBody>
      </p:sp>
      <p:sp>
        <p:nvSpPr>
          <p:cNvPr id="3079" name="Subtitle 2"/>
          <p:cNvSpPr>
            <a:spLocks noGrp="1"/>
          </p:cNvSpPr>
          <p:nvPr>
            <p:ph type="subTitle" idx="1"/>
          </p:nvPr>
        </p:nvSpPr>
        <p:spPr>
          <a:xfrm>
            <a:off x="611188" y="5849887"/>
            <a:ext cx="8387209" cy="1008113"/>
          </a:xfrm>
        </p:spPr>
        <p:txBody>
          <a:bodyPr/>
          <a:lstStyle/>
          <a:p>
            <a:r>
              <a:rPr lang="el-GR" sz="2000" dirty="0" smtClean="0"/>
              <a:t>Στάλω Λέστα και </a:t>
            </a:r>
            <a:r>
              <a:rPr lang="el-GR" sz="2000" dirty="0" err="1" smtClean="0"/>
              <a:t>Τζιωρτζίνα</a:t>
            </a:r>
            <a:r>
              <a:rPr lang="el-GR" sz="2000" dirty="0" smtClean="0"/>
              <a:t> </a:t>
            </a:r>
            <a:r>
              <a:rPr lang="el-GR" sz="2000" dirty="0" smtClean="0"/>
              <a:t>Χρήστου</a:t>
            </a:r>
            <a:endParaRPr lang="en-US" sz="2000" dirty="0" smtClean="0"/>
          </a:p>
          <a:p>
            <a:r>
              <a:rPr lang="el-GR" sz="2000" dirty="0" smtClean="0"/>
              <a:t>Μεσογειακό Ινστιτούτο </a:t>
            </a:r>
            <a:r>
              <a:rPr lang="el-GR" sz="2000" dirty="0" smtClean="0"/>
              <a:t>Μελετών Κοινωνικού </a:t>
            </a:r>
            <a:r>
              <a:rPr lang="el-GR" sz="2000" dirty="0" smtClean="0"/>
              <a:t>Φύλου</a:t>
            </a:r>
            <a:endParaRPr lang="en-US" sz="2000" dirty="0" smtClean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0307"/>
            <a:ext cx="3744416" cy="515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98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Αποτελεσματικότητα της Αλληλοδιδακτικής Προσέγγισης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968552"/>
          </a:xfrm>
        </p:spPr>
        <p:txBody>
          <a:bodyPr/>
          <a:lstStyle/>
          <a:p>
            <a:r>
              <a:rPr lang="el-GR" sz="2200" dirty="0" smtClean="0"/>
              <a:t>Οι συνομήλικοι εκπαιδευτές/-ριες  έχουν «ισότιμο κύρος» με τους υπόλοιπους νέους και γι’ αυτό τα άλλα παιδιά τους/τις </a:t>
            </a:r>
            <a:r>
              <a:rPr lang="el-GR" sz="2200" dirty="0" smtClean="0">
                <a:solidFill>
                  <a:srgbClr val="CC00FF"/>
                </a:solidFill>
              </a:rPr>
              <a:t>εμπιστεύονται περισσότερο </a:t>
            </a:r>
            <a:r>
              <a:rPr lang="el-GR" sz="2200" dirty="0" smtClean="0"/>
              <a:t>και τους/τις </a:t>
            </a:r>
            <a:r>
              <a:rPr lang="el-GR" sz="2200" dirty="0" smtClean="0">
                <a:solidFill>
                  <a:srgbClr val="CC00FF"/>
                </a:solidFill>
              </a:rPr>
              <a:t>θεωρούν πιο αξιόπιστους/-ες</a:t>
            </a:r>
            <a:r>
              <a:rPr lang="el-GR" sz="2200" dirty="0" smtClean="0"/>
              <a:t>. </a:t>
            </a:r>
          </a:p>
          <a:p>
            <a:r>
              <a:rPr lang="el-GR" sz="2200" dirty="0" smtClean="0"/>
              <a:t>Έχουν </a:t>
            </a:r>
            <a:r>
              <a:rPr lang="el-GR" sz="2200" dirty="0"/>
              <a:t>κοινές πολιτισμικές αναφορές και </a:t>
            </a:r>
            <a:r>
              <a:rPr lang="el-GR" sz="2200" dirty="0">
                <a:solidFill>
                  <a:srgbClr val="CC00FF"/>
                </a:solidFill>
              </a:rPr>
              <a:t>μιλάνε την ίδια γλώσσα </a:t>
            </a:r>
            <a:r>
              <a:rPr lang="el-GR" sz="2200" dirty="0"/>
              <a:t>με </a:t>
            </a:r>
            <a:r>
              <a:rPr lang="el-GR" sz="2200" dirty="0" smtClean="0"/>
              <a:t>τους συμμετέχοντες και </a:t>
            </a:r>
            <a:r>
              <a:rPr lang="el-GR" sz="2200" dirty="0"/>
              <a:t>μπορούν </a:t>
            </a:r>
            <a:r>
              <a:rPr lang="el-GR" sz="2200" dirty="0">
                <a:solidFill>
                  <a:srgbClr val="CC00FF"/>
                </a:solidFill>
              </a:rPr>
              <a:t>να κατανοήσουν καλύτερα τα συναισθήματα, τις σκέψεις και τις εμπειρίες </a:t>
            </a:r>
            <a:r>
              <a:rPr lang="el-GR" sz="2200" dirty="0" smtClean="0">
                <a:solidFill>
                  <a:srgbClr val="CC00FF"/>
                </a:solidFill>
              </a:rPr>
              <a:t>τους</a:t>
            </a:r>
            <a:r>
              <a:rPr lang="el-GR" sz="2200" dirty="0"/>
              <a:t> </a:t>
            </a:r>
            <a:r>
              <a:rPr lang="el-GR" sz="2200" dirty="0" smtClean="0"/>
              <a:t>(γιατί έχουν και οι ίδιοι παρόμοια συναισθήματα, σκέψεις, εμπειρίες)</a:t>
            </a:r>
          </a:p>
          <a:p>
            <a:r>
              <a:rPr lang="el-GR" sz="2200" dirty="0"/>
              <a:t>Η ομάδα συνομηλίκων ενός νέου ατόμου </a:t>
            </a:r>
            <a:r>
              <a:rPr lang="el-GR" sz="2200" dirty="0">
                <a:solidFill>
                  <a:srgbClr val="CC00FF"/>
                </a:solidFill>
              </a:rPr>
              <a:t>ασκεί μεγάλη επιρροή στη συμπεριφορά του </a:t>
            </a:r>
            <a:r>
              <a:rPr lang="el-GR" sz="2200" dirty="0"/>
              <a:t>και, όπως είναι </a:t>
            </a:r>
            <a:r>
              <a:rPr lang="el-GR" sz="2200" dirty="0" smtClean="0"/>
              <a:t>αναμενόμενο</a:t>
            </a:r>
            <a:r>
              <a:rPr lang="el-GR" sz="2200" dirty="0"/>
              <a:t>, </a:t>
            </a:r>
            <a:r>
              <a:rPr lang="el-GR" sz="2200" dirty="0" smtClean="0">
                <a:solidFill>
                  <a:srgbClr val="CC00FF"/>
                </a:solidFill>
              </a:rPr>
              <a:t>οι νέοι παίρνουν πολλές πληροφορίες από </a:t>
            </a:r>
            <a:r>
              <a:rPr lang="el-GR" sz="2200" dirty="0">
                <a:solidFill>
                  <a:srgbClr val="CC00FF"/>
                </a:solidFill>
              </a:rPr>
              <a:t>τους/τις </a:t>
            </a:r>
            <a:r>
              <a:rPr lang="el-GR" sz="2200" dirty="0" smtClean="0">
                <a:solidFill>
                  <a:srgbClr val="CC00FF"/>
                </a:solidFill>
              </a:rPr>
              <a:t>συνομήλικούς τους</a:t>
            </a:r>
            <a:r>
              <a:rPr lang="el-GR" sz="2200" dirty="0"/>
              <a:t>, ιδίως σε ζητήματα που είναι </a:t>
            </a:r>
            <a:r>
              <a:rPr lang="el-GR" sz="2200" dirty="0">
                <a:solidFill>
                  <a:srgbClr val="CC00FF"/>
                </a:solidFill>
              </a:rPr>
              <a:t>ευαίσθητα</a:t>
            </a:r>
            <a:r>
              <a:rPr lang="el-GR" sz="2200" dirty="0"/>
              <a:t> ή που δεν καλύπτονται συνήθως στο πλαίσιο της επίσημης εκπαίδευσης από τη διδακτέα ύλη του σχολείου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07398056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219200"/>
            <a:ext cx="7990656" cy="1933575"/>
          </a:xfrm>
        </p:spPr>
        <p:txBody>
          <a:bodyPr/>
          <a:lstStyle/>
          <a:p>
            <a:r>
              <a:rPr lang="el-GR" dirty="0" smtClean="0"/>
              <a:t> </a:t>
            </a:r>
            <a:r>
              <a:rPr lang="el-GR" b="1" dirty="0" smtClean="0">
                <a:solidFill>
                  <a:srgbClr val="CC00FF"/>
                </a:solidFill>
              </a:rPr>
              <a:t>Το </a:t>
            </a:r>
            <a:r>
              <a:rPr lang="en-GB" b="1" dirty="0" smtClean="0">
                <a:solidFill>
                  <a:srgbClr val="CC00FF"/>
                </a:solidFill>
              </a:rPr>
              <a:t>Youth 4Youth </a:t>
            </a:r>
            <a:r>
              <a:rPr lang="en-US" b="1" dirty="0" smtClean="0">
                <a:solidFill>
                  <a:srgbClr val="CC00FF"/>
                </a:solidFill>
              </a:rPr>
              <a:t> </a:t>
            </a:r>
            <a:r>
              <a:rPr lang="el-GR" b="1" dirty="0" smtClean="0">
                <a:solidFill>
                  <a:srgbClr val="CC00FF"/>
                </a:solidFill>
              </a:rPr>
              <a:t>Στην Τάξη</a:t>
            </a:r>
            <a:endParaRPr lang="en-US" b="1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794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Εφαρμογή στην τάξη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932449" y="1268760"/>
            <a:ext cx="5976664" cy="5112568"/>
          </a:xfrm>
          <a:prstGeom prst="roundRect">
            <a:avLst/>
          </a:prstGeom>
          <a:solidFill>
            <a:srgbClr val="E1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41287" y="2022555"/>
            <a:ext cx="2232248" cy="1584176"/>
          </a:xfrm>
          <a:prstGeom prst="ellipse">
            <a:avLst/>
          </a:prstGeom>
          <a:solidFill>
            <a:srgbClr val="FFCC99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327" y="258380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Ηλικία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131840" y="1412776"/>
            <a:ext cx="561662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l-GR" dirty="0"/>
              <a:t>Οι δραστηριότητες του </a:t>
            </a:r>
            <a:r>
              <a:rPr lang="en-GB" dirty="0"/>
              <a:t>Youth</a:t>
            </a:r>
            <a:r>
              <a:rPr lang="el-GR" dirty="0"/>
              <a:t>4</a:t>
            </a:r>
            <a:r>
              <a:rPr lang="en-GB" dirty="0"/>
              <a:t>Youth </a:t>
            </a:r>
            <a:r>
              <a:rPr lang="el-GR" dirty="0"/>
              <a:t>έχουν σχεδιαστεί κυρίως για νέους και νέες </a:t>
            </a:r>
            <a:r>
              <a:rPr lang="el-GR" sz="2400" dirty="0">
                <a:solidFill>
                  <a:srgbClr val="CC00FF"/>
                </a:solidFill>
              </a:rPr>
              <a:t>ηλικίας 14-18 ετών</a:t>
            </a:r>
            <a:endParaRPr lang="en-US" sz="2400" dirty="0">
              <a:solidFill>
                <a:srgbClr val="CC00FF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l-GR" dirty="0"/>
              <a:t>αρκετά μεγάλοι ώστε να έχουν ήδη </a:t>
            </a:r>
            <a:r>
              <a:rPr lang="el-GR" sz="2400" dirty="0">
                <a:solidFill>
                  <a:srgbClr val="CC00FF"/>
                </a:solidFill>
              </a:rPr>
              <a:t>αρκετές εμπειρίες </a:t>
            </a:r>
            <a:r>
              <a:rPr lang="el-GR" dirty="0"/>
              <a:t>εντός και εκτός του σχολικού περιβάλλοντος, συμπεριλαμβανομένων και συντροφικών σχέσεων</a:t>
            </a: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l-GR" dirty="0"/>
              <a:t>τα θέματα στα εργαστήρια </a:t>
            </a:r>
            <a:r>
              <a:rPr lang="el-GR" sz="2400" dirty="0">
                <a:solidFill>
                  <a:srgbClr val="CC00FF"/>
                </a:solidFill>
              </a:rPr>
              <a:t>σχετίζονται άμεσα με τη ζωή τους</a:t>
            </a:r>
            <a:endParaRPr lang="en-US" sz="2400" dirty="0">
              <a:solidFill>
                <a:srgbClr val="CC00FF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l-GR" dirty="0"/>
              <a:t>θα είναι για μερικά χρόνια ακόμα στο σχολείο ή το κέντρο νεότητας και συνεπώς θα είναι σε θέση </a:t>
            </a:r>
            <a:r>
              <a:rPr lang="el-GR" sz="2400" dirty="0">
                <a:solidFill>
                  <a:srgbClr val="CC00FF"/>
                </a:solidFill>
              </a:rPr>
              <a:t>να συνεχίσουν να λειτουργούν ως φορείς αλλαγής </a:t>
            </a:r>
            <a:r>
              <a:rPr lang="el-GR" dirty="0"/>
              <a:t>μεταξύ των συνομηλίκων τους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0230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Εφαρμογή στην τάξη -2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915816" y="1520787"/>
            <a:ext cx="5976664" cy="4860541"/>
          </a:xfrm>
          <a:prstGeom prst="roundRect">
            <a:avLst/>
          </a:prstGeom>
          <a:solidFill>
            <a:srgbClr val="EAD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41287" y="2022555"/>
            <a:ext cx="2232248" cy="1584176"/>
          </a:xfrm>
          <a:prstGeom prst="ellipse">
            <a:avLst/>
          </a:prstGeom>
          <a:solidFill>
            <a:srgbClr val="CCCC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327" y="258380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Ομάδα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5856" y="1700808"/>
            <a:ext cx="52565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l-GR" dirty="0" smtClean="0"/>
              <a:t>Λόγω του διαδραστικού </a:t>
            </a:r>
            <a:r>
              <a:rPr lang="el-GR" dirty="0"/>
              <a:t>χαρακτήρα των δραστηριοτήτων οι Συναντήσεις λειτουργούν καλύτερα όταν γίνονται σε </a:t>
            </a:r>
            <a:r>
              <a:rPr lang="el-GR" sz="2400" dirty="0" smtClean="0">
                <a:solidFill>
                  <a:srgbClr val="CC00FF"/>
                </a:solidFill>
              </a:rPr>
              <a:t>ομάδες 20-25 ατόμων</a:t>
            </a:r>
            <a:endParaRPr lang="el-GR" dirty="0" smtClean="0">
              <a:solidFill>
                <a:srgbClr val="CC00FF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el-GR" dirty="0"/>
          </a:p>
          <a:p>
            <a:pPr marL="285750" indent="-285750">
              <a:buFont typeface="Wingdings" pitchFamily="2" charset="2"/>
              <a:buChar char="q"/>
            </a:pPr>
            <a:r>
              <a:rPr lang="el-GR" dirty="0" smtClean="0"/>
              <a:t>Αυτό </a:t>
            </a:r>
            <a:r>
              <a:rPr lang="el-GR" dirty="0"/>
              <a:t>επιτρέπει σε όλους και όλες να μιλούν και </a:t>
            </a:r>
            <a:r>
              <a:rPr lang="el-GR" sz="2400" dirty="0">
                <a:solidFill>
                  <a:srgbClr val="CC00FF"/>
                </a:solidFill>
              </a:rPr>
              <a:t>να </a:t>
            </a:r>
            <a:r>
              <a:rPr lang="el-GR" sz="2400" dirty="0" smtClean="0">
                <a:solidFill>
                  <a:srgbClr val="CC00FF"/>
                </a:solidFill>
              </a:rPr>
              <a:t>συμμετέχουν εξίσου</a:t>
            </a:r>
            <a:endParaRPr lang="el-GR" dirty="0" smtClean="0">
              <a:solidFill>
                <a:srgbClr val="CC00FF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el-GR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l-GR" dirty="0" smtClean="0"/>
              <a:t>Ομάδες να περιλαμβάνουν </a:t>
            </a:r>
            <a:r>
              <a:rPr lang="el-GR" dirty="0"/>
              <a:t>σχεδόν </a:t>
            </a:r>
            <a:r>
              <a:rPr lang="el-GR" sz="2400" dirty="0">
                <a:solidFill>
                  <a:srgbClr val="CC00FF"/>
                </a:solidFill>
              </a:rPr>
              <a:t>ίσο αριθμό αγοριών και </a:t>
            </a:r>
            <a:r>
              <a:rPr lang="el-GR" sz="2400" dirty="0" smtClean="0">
                <a:solidFill>
                  <a:srgbClr val="CC00FF"/>
                </a:solidFill>
              </a:rPr>
              <a:t>κοριτσιών </a:t>
            </a:r>
            <a:r>
              <a:rPr lang="el-GR" dirty="0" smtClean="0"/>
              <a:t>για μια καλύτερη ανταλλαγή απόψεων μεταξύ τους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4012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Εφαρμογή στην τάξη -3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499544" y="1520684"/>
            <a:ext cx="6378985" cy="486054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81247" y="1791721"/>
            <a:ext cx="2232248" cy="1584176"/>
          </a:xfrm>
          <a:prstGeom prst="ellipse">
            <a:avLst/>
          </a:prstGeom>
          <a:solidFill>
            <a:srgbClr val="FFCC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1287" y="235297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Διάρκεια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642647" y="1661894"/>
            <a:ext cx="612068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l-GR" sz="1800" dirty="0" smtClean="0"/>
              <a:t>Ολόκληρο το πρόγραμμα: 5 Συναντήσεις  των 90 λεπτών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l-GR" sz="1800" dirty="0" smtClean="0"/>
              <a:t>Το πρόγραμμα έχει σχεδιαστεί ώστε να </a:t>
            </a:r>
            <a:r>
              <a:rPr lang="el-GR" dirty="0" smtClean="0"/>
              <a:t>παρέχει </a:t>
            </a:r>
            <a:r>
              <a:rPr lang="el-GR" dirty="0" smtClean="0">
                <a:solidFill>
                  <a:srgbClr val="FF0000"/>
                </a:solidFill>
              </a:rPr>
              <a:t>ευελιξία στην εφαρμογή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l-GR" sz="1800" dirty="0"/>
              <a:t>Στα Σχέδια Δραστηριοτήτων περιλαμβάνεται μια </a:t>
            </a:r>
            <a:r>
              <a:rPr lang="el-GR" dirty="0">
                <a:solidFill>
                  <a:srgbClr val="FF0000"/>
                </a:solidFill>
              </a:rPr>
              <a:t>προτεινόμενη διάρκεια </a:t>
            </a:r>
            <a:r>
              <a:rPr lang="el-GR" sz="1800" dirty="0"/>
              <a:t>για κάθε επιμέρους </a:t>
            </a:r>
            <a:r>
              <a:rPr lang="el-GR" sz="1800" dirty="0" smtClean="0"/>
              <a:t>δραστηριότητα</a:t>
            </a:r>
            <a:r>
              <a:rPr lang="el-GR" sz="1800" dirty="0"/>
              <a:t> </a:t>
            </a:r>
            <a:r>
              <a:rPr lang="el-GR" sz="1800" dirty="0" smtClean="0"/>
              <a:t> ώστε ο/η κάθε εκπαιδευτικός να χρησιμοποιεί τις δραστηριότητες ανάλογα με το διαθέσιμο χρόνο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l-GR" sz="1800" dirty="0" smtClean="0"/>
              <a:t>Οι δραστηριότητες κάθε Συνάντησης χωρίζονται σε </a:t>
            </a:r>
            <a:r>
              <a:rPr lang="el-GR" dirty="0" smtClean="0"/>
              <a:t>«</a:t>
            </a:r>
            <a:r>
              <a:rPr lang="el-GR" dirty="0" smtClean="0">
                <a:solidFill>
                  <a:srgbClr val="FF0000"/>
                </a:solidFill>
              </a:rPr>
              <a:t>κεντρικές» και </a:t>
            </a:r>
            <a:r>
              <a:rPr lang="el-GR" dirty="0">
                <a:solidFill>
                  <a:srgbClr val="FF0000"/>
                </a:solidFill>
              </a:rPr>
              <a:t>«συμπληρωματικές</a:t>
            </a:r>
            <a:r>
              <a:rPr lang="el-GR" dirty="0" smtClean="0">
                <a:solidFill>
                  <a:srgbClr val="FF0000"/>
                </a:solidFill>
              </a:rPr>
              <a:t>». </a:t>
            </a:r>
            <a:endParaRPr lang="el-GR" sz="18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l-GR" sz="1800" dirty="0" smtClean="0"/>
              <a:t>Οι κεντρικές παρέχουν τη βασική γνώση και κατανόηση του ζητήματος που θίγεται σε κάθε Συνάντηση. Οι «συμπληρωματικές» αποσκοπούν στην </a:t>
            </a:r>
            <a:r>
              <a:rPr lang="el-GR" dirty="0" smtClean="0">
                <a:solidFill>
                  <a:srgbClr val="FF0000"/>
                </a:solidFill>
              </a:rPr>
              <a:t>ευαισθητοποίηση, ενδυνάμωση και κινητοποίηση </a:t>
            </a:r>
            <a:r>
              <a:rPr lang="el-GR" sz="1800" dirty="0" smtClean="0"/>
              <a:t>των νέων να λάβουν δράση ενάντια στην έμφυλη βία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498076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9146997"/>
              </p:ext>
            </p:extLst>
          </p:nvPr>
        </p:nvGraphicFramePr>
        <p:xfrm>
          <a:off x="251520" y="692696"/>
          <a:ext cx="8568952" cy="511256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38017"/>
                <a:gridCol w="2197167"/>
                <a:gridCol w="1904212"/>
                <a:gridCol w="2123928"/>
                <a:gridCol w="805628"/>
              </a:tblGrid>
              <a:tr h="128518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Συνάντηση</a:t>
                      </a:r>
                      <a:r>
                        <a:rPr lang="en-GB" sz="2000" dirty="0">
                          <a:effectLst/>
                        </a:rPr>
                        <a:t> 1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ΕΜΦΥΛΕΣ ΝΟΡΜΕΣ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dirty="0">
                          <a:effectLst/>
                        </a:rPr>
                        <a:t>Γενική θεματική της δραστηριότητας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Όνομα δραστηριότητας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«Κεντρική» ή «συμπληρωματική»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Διάρκεια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285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dirty="0">
                          <a:effectLst/>
                        </a:rPr>
                        <a:t>Διαφορές μεταξύ κοινωνικού και βιολογικού φύλου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Κοινωνικό και βιολογικό φύλο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Κεντρική δραστηριότητα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 </a:t>
                      </a:r>
                      <a:r>
                        <a:rPr lang="el-GR" sz="2000" dirty="0">
                          <a:effectLst/>
                        </a:rPr>
                        <a:t>λεπτά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84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dirty="0">
                          <a:effectLst/>
                        </a:rPr>
                        <a:t>Έμφυλες νόρμες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Η φυλακή του φύλου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Κεντρική δραστηριότητα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60 </a:t>
                      </a:r>
                      <a:r>
                        <a:rPr lang="el-GR" sz="2000" dirty="0">
                          <a:effectLst/>
                        </a:rPr>
                        <a:t>λεπτά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84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dirty="0">
                          <a:effectLst/>
                        </a:rPr>
                        <a:t>Έμφυλες νόρμες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Σκοποβολή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Συμπληρωματική δραστηριότητα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30 </a:t>
                      </a:r>
                      <a:r>
                        <a:rPr lang="el-GR" sz="2000" dirty="0">
                          <a:effectLst/>
                        </a:rPr>
                        <a:t>λεπτά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84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dirty="0">
                          <a:effectLst/>
                        </a:rPr>
                        <a:t>Δραστηριότητα ενδυνάμωσης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Είναι δικαίωμά μου!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Συμπληρωματική δραστηριότητα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 </a:t>
                      </a:r>
                      <a:r>
                        <a:rPr lang="el-GR" sz="2000" dirty="0">
                          <a:effectLst/>
                        </a:rPr>
                        <a:t>λεπτά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04334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820866" cy="53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1343937">
            <a:off x="1974386" y="2019787"/>
            <a:ext cx="4823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l-GR" dirty="0"/>
              <a:t>οι δραστηριότητες που περιλαμβάνονται σε αυτό το εγχειρίδιο μπορούν να </a:t>
            </a:r>
            <a:r>
              <a:rPr lang="el-GR" sz="2400" dirty="0">
                <a:solidFill>
                  <a:srgbClr val="FF0000"/>
                </a:solidFill>
              </a:rPr>
              <a:t>χρησιμοποιηθούν και μεμονωμένες</a:t>
            </a:r>
            <a:r>
              <a:rPr lang="el-GR" dirty="0"/>
              <a:t>, εάν </a:t>
            </a:r>
            <a:r>
              <a:rPr lang="el-GR" u="sng" dirty="0"/>
              <a:t>ενσωματωθούν</a:t>
            </a:r>
            <a:r>
              <a:rPr lang="el-GR" dirty="0"/>
              <a:t> σε προγράμματα εκπαίδευσης που αφορούν ζητήματα σχετικά με το φύλο</a:t>
            </a:r>
            <a:endParaRPr lang="el-GR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l-GR" dirty="0" smtClean="0"/>
              <a:t>οι </a:t>
            </a:r>
            <a:r>
              <a:rPr lang="el-GR" dirty="0"/>
              <a:t>συντονιστές/-τριες μπορούν να </a:t>
            </a:r>
            <a:r>
              <a:rPr lang="el-GR" sz="2400" dirty="0">
                <a:solidFill>
                  <a:srgbClr val="FF0000"/>
                </a:solidFill>
              </a:rPr>
              <a:t>προσαρμόζουν τις δραστηριότητες κατά περίπτωση </a:t>
            </a:r>
            <a:r>
              <a:rPr lang="el-GR" dirty="0"/>
              <a:t>ώστε να ταιριάζουν στο πρόγραμμά τους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2179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Κύκλος Εκπαιδεύσεων-Συναντήσεων</a:t>
            </a:r>
            <a:endParaRPr lang="el-GR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1700808"/>
            <a:ext cx="2520280" cy="12241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/>
              <a:t>ΣΥΝΑΝΤΗΣΗ</a:t>
            </a:r>
            <a:r>
              <a:rPr lang="en-GB" b="1" dirty="0" smtClean="0"/>
              <a:t> </a:t>
            </a:r>
            <a:r>
              <a:rPr lang="en-GB" b="1" dirty="0" smtClean="0"/>
              <a:t>1</a:t>
            </a:r>
            <a:endParaRPr lang="el-GR" dirty="0" smtClean="0"/>
          </a:p>
          <a:p>
            <a:r>
              <a:rPr lang="el-GR" b="1" dirty="0" smtClean="0"/>
              <a:t>ΕΜΦΥΛΕΣ </a:t>
            </a:r>
            <a:r>
              <a:rPr lang="el-GR" b="1" dirty="0" smtClean="0"/>
              <a:t>ΝΟΡΜΕΣ</a:t>
            </a:r>
            <a:endParaRPr lang="el-GR" dirty="0" smtClean="0"/>
          </a:p>
          <a:p>
            <a:pPr algn="ctr"/>
            <a:endParaRPr lang="el-GR" dirty="0"/>
          </a:p>
        </p:txBody>
      </p:sp>
      <p:sp>
        <p:nvSpPr>
          <p:cNvPr id="5" name="Right Arrow 4"/>
          <p:cNvSpPr/>
          <p:nvPr/>
        </p:nvSpPr>
        <p:spPr>
          <a:xfrm>
            <a:off x="3347864" y="2132856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ounded Rectangle 6"/>
          <p:cNvSpPr/>
          <p:nvPr/>
        </p:nvSpPr>
        <p:spPr>
          <a:xfrm>
            <a:off x="4572000" y="1772816"/>
            <a:ext cx="2592288" cy="1224136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/>
              <a:t>ΣΥΝΑΝΤΗΣΗ</a:t>
            </a:r>
            <a:r>
              <a:rPr lang="en-GB" b="1" dirty="0" smtClean="0"/>
              <a:t> 2</a:t>
            </a:r>
            <a:endParaRPr lang="el-GR" dirty="0" smtClean="0"/>
          </a:p>
          <a:p>
            <a:r>
              <a:rPr lang="el-GR" b="1" dirty="0" smtClean="0"/>
              <a:t>ΕΒ ΣΤΟ ΣΧΟΛΙΚΟ ΠΕΡΙΒΑΛΛΟΝ </a:t>
            </a:r>
            <a:endParaRPr lang="el-GR" dirty="0" smtClean="0"/>
          </a:p>
          <a:p>
            <a:pPr algn="ctr"/>
            <a:endParaRPr lang="el-GR" dirty="0"/>
          </a:p>
        </p:txBody>
      </p:sp>
      <p:sp>
        <p:nvSpPr>
          <p:cNvPr id="10" name="Right Arrow 9"/>
          <p:cNvSpPr/>
          <p:nvPr/>
        </p:nvSpPr>
        <p:spPr>
          <a:xfrm>
            <a:off x="7884368" y="2132856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ounded Rectangle 10"/>
          <p:cNvSpPr/>
          <p:nvPr/>
        </p:nvSpPr>
        <p:spPr>
          <a:xfrm>
            <a:off x="539552" y="3429000"/>
            <a:ext cx="3096344" cy="16344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 smtClean="0"/>
          </a:p>
          <a:p>
            <a:r>
              <a:rPr lang="el-GR" b="1" dirty="0" smtClean="0"/>
              <a:t>ΣΥΝΑΝΤΗΣΗ </a:t>
            </a:r>
            <a:r>
              <a:rPr lang="el-GR" b="1" dirty="0" smtClean="0"/>
              <a:t>3</a:t>
            </a:r>
            <a:endParaRPr lang="el-GR" dirty="0" smtClean="0"/>
          </a:p>
          <a:p>
            <a:r>
              <a:rPr lang="el-GR" b="1" dirty="0" smtClean="0"/>
              <a:t>ΕΒ </a:t>
            </a:r>
            <a:r>
              <a:rPr lang="el-GR" b="1" dirty="0" smtClean="0"/>
              <a:t>ΣΤΙΣ ΡΟΜΑΝΤΙΚΕΣ</a:t>
            </a:r>
            <a:r>
              <a:rPr lang="el-GR" b="1" dirty="0" smtClean="0"/>
              <a:t>/ ΣΥΝΤΡΟΦΙΚΕΣ ΣΧΕΣΕΙΣ </a:t>
            </a:r>
            <a:endParaRPr lang="el-GR" dirty="0" smtClean="0"/>
          </a:p>
          <a:p>
            <a:pPr algn="ctr"/>
            <a:endParaRPr lang="el-GR" dirty="0"/>
          </a:p>
        </p:txBody>
      </p:sp>
      <p:sp>
        <p:nvSpPr>
          <p:cNvPr id="13" name="Right Arrow 12"/>
          <p:cNvSpPr/>
          <p:nvPr/>
        </p:nvSpPr>
        <p:spPr>
          <a:xfrm>
            <a:off x="3851920" y="4005064"/>
            <a:ext cx="936104" cy="412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ounded Rectangle 13"/>
          <p:cNvSpPr/>
          <p:nvPr/>
        </p:nvSpPr>
        <p:spPr>
          <a:xfrm>
            <a:off x="5148064" y="3429000"/>
            <a:ext cx="2880320" cy="15624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 smtClean="0"/>
          </a:p>
          <a:p>
            <a:r>
              <a:rPr lang="el-GR" b="1" dirty="0" smtClean="0"/>
              <a:t>ΣΥΝΑΝΤΗΣΗ</a:t>
            </a:r>
            <a:r>
              <a:rPr lang="en-GB" b="1" dirty="0" smtClean="0"/>
              <a:t> </a:t>
            </a:r>
            <a:r>
              <a:rPr lang="en-GB" b="1" dirty="0" smtClean="0"/>
              <a:t>4</a:t>
            </a:r>
            <a:endParaRPr lang="el-GR" dirty="0" smtClean="0"/>
          </a:p>
          <a:p>
            <a:r>
              <a:rPr lang="el-GR" b="1" dirty="0" smtClean="0"/>
              <a:t>ΚΑΤΑΡΤΙΣΗ ΕΚΠΑΙΔΕΥΤΩΝ/-ΡΙΩΝ ΣΥΝΟΜΗΛΙΚΩΝ</a:t>
            </a:r>
            <a:r>
              <a:rPr lang="en-GB" b="1" dirty="0" smtClean="0"/>
              <a:t>  </a:t>
            </a:r>
            <a:endParaRPr lang="el-GR" dirty="0" smtClean="0"/>
          </a:p>
          <a:p>
            <a:pPr algn="ctr"/>
            <a:endParaRPr lang="el-GR" dirty="0"/>
          </a:p>
        </p:txBody>
      </p:sp>
      <p:sp>
        <p:nvSpPr>
          <p:cNvPr id="15" name="Right Arrow 14"/>
          <p:cNvSpPr/>
          <p:nvPr/>
        </p:nvSpPr>
        <p:spPr>
          <a:xfrm>
            <a:off x="8165592" y="3933056"/>
            <a:ext cx="7988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ounded Rectangle 16"/>
          <p:cNvSpPr/>
          <p:nvPr/>
        </p:nvSpPr>
        <p:spPr>
          <a:xfrm>
            <a:off x="2699792" y="5229200"/>
            <a:ext cx="2520280" cy="12744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 smtClean="0"/>
          </a:p>
          <a:p>
            <a:r>
              <a:rPr lang="el-GR" b="1" dirty="0" smtClean="0"/>
              <a:t>ΣΥΝΑΝΤΗΣΗ</a:t>
            </a:r>
            <a:r>
              <a:rPr lang="en-GB" b="1" dirty="0" smtClean="0"/>
              <a:t> </a:t>
            </a:r>
            <a:r>
              <a:rPr lang="en-GB" b="1" dirty="0" smtClean="0"/>
              <a:t>5</a:t>
            </a:r>
            <a:endParaRPr lang="el-GR" dirty="0" smtClean="0"/>
          </a:p>
          <a:p>
            <a:r>
              <a:rPr lang="el-GR" b="1" dirty="0" smtClean="0"/>
              <a:t>ΣΥΝΑΝΤΗΣΕΙΣ ΑΛΛΗΛΟΔΙΔΑΚΤΙΚΗΣ</a:t>
            </a:r>
            <a:endParaRPr lang="el-GR" dirty="0" smtClean="0"/>
          </a:p>
          <a:p>
            <a:pPr algn="ctr"/>
            <a:endParaRPr lang="el-GR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Σύνοψη </a:t>
            </a:r>
            <a:r>
              <a:rPr lang="el-GR" b="1" dirty="0" smtClean="0"/>
              <a:t>των Συναντήσεων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67544" y="1628800"/>
            <a:ext cx="2016224" cy="1162144"/>
          </a:xfrm>
          <a:prstGeom prst="roundRect">
            <a:avLst/>
          </a:prstGeom>
          <a:solidFill>
            <a:srgbClr val="99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772816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Συνάντηση 1: ΕΜΦΥΛΕΣ ΝΟΡΜΕΣ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987824" y="1504818"/>
            <a:ext cx="5616624" cy="3868398"/>
          </a:xfrm>
          <a:prstGeom prst="roundRect">
            <a:avLst/>
          </a:prstGeom>
          <a:solidFill>
            <a:srgbClr val="E1F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1628800"/>
            <a:ext cx="5400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3" pitchFamily="18" charset="2"/>
              <a:buChar char="c"/>
            </a:pPr>
            <a:r>
              <a:rPr lang="el-GR" sz="2400" dirty="0" smtClean="0">
                <a:solidFill>
                  <a:srgbClr val="CC00FF"/>
                </a:solidFill>
              </a:rPr>
              <a:t>Κοινωνικό – Βιολογικό φύλο</a:t>
            </a:r>
            <a:r>
              <a:rPr lang="el-GR" dirty="0" smtClean="0"/>
              <a:t>:  ορισμός και διαφορές</a:t>
            </a:r>
          </a:p>
          <a:p>
            <a:pPr marL="342900" indent="-342900">
              <a:buFont typeface="Wingdings 3" pitchFamily="18" charset="2"/>
              <a:buChar char="c"/>
            </a:pPr>
            <a:r>
              <a:rPr lang="el-GR" sz="2400" dirty="0" smtClean="0">
                <a:solidFill>
                  <a:srgbClr val="CC00FF"/>
                </a:solidFill>
              </a:rPr>
              <a:t>Νόρμες και στερεότυπα </a:t>
            </a:r>
            <a:r>
              <a:rPr lang="el-GR" dirty="0" smtClean="0"/>
              <a:t>του φύλου που δημιουργούνται  και ενισχύονται από την κοινωνία</a:t>
            </a:r>
          </a:p>
          <a:p>
            <a:pPr marL="342900" lvl="0" indent="-342900">
              <a:buFont typeface="Wingdings 3" pitchFamily="18" charset="2"/>
              <a:buChar char="c"/>
            </a:pPr>
            <a:r>
              <a:rPr lang="el-GR" dirty="0" smtClean="0"/>
              <a:t>Σχέση </a:t>
            </a:r>
            <a:r>
              <a:rPr lang="el-GR" dirty="0"/>
              <a:t>ανάμεσα στην </a:t>
            </a:r>
            <a:r>
              <a:rPr lang="el-GR" sz="2400" dirty="0">
                <a:solidFill>
                  <a:srgbClr val="CC00FF"/>
                </a:solidFill>
              </a:rPr>
              <a:t>έμφυλη κοινωνικοποίηση, την ανισότητα </a:t>
            </a:r>
            <a:r>
              <a:rPr lang="el-GR" dirty="0"/>
              <a:t>των φύλων και τις ιεραρχίες </a:t>
            </a:r>
            <a:r>
              <a:rPr lang="el-GR" dirty="0" smtClean="0"/>
              <a:t>εξουσίας</a:t>
            </a:r>
          </a:p>
          <a:p>
            <a:pPr marL="342900" lvl="0" indent="-342900">
              <a:buFont typeface="Wingdings 3" pitchFamily="18" charset="2"/>
              <a:buChar char="c"/>
            </a:pPr>
            <a:r>
              <a:rPr lang="el-GR" dirty="0" smtClean="0"/>
              <a:t>Πως </a:t>
            </a:r>
            <a:r>
              <a:rPr lang="el-GR" dirty="0"/>
              <a:t>η επιβολή των έμφυλων νορμών συμβάλλει στην </a:t>
            </a:r>
            <a:r>
              <a:rPr lang="el-GR" sz="2400" dirty="0">
                <a:solidFill>
                  <a:srgbClr val="CC00FF"/>
                </a:solidFill>
              </a:rPr>
              <a:t>εκδήλωση της έμφυλης βίας.</a:t>
            </a:r>
            <a:endParaRPr lang="en-US" dirty="0">
              <a:solidFill>
                <a:srgbClr val="CC00FF"/>
              </a:solidFill>
            </a:endParaRPr>
          </a:p>
          <a:p>
            <a:pPr marL="342900" indent="-342900">
              <a:buFont typeface="Wingdings 3" pitchFamily="18" charset="2"/>
              <a:buChar char="c"/>
            </a:pPr>
            <a:endParaRPr lang="el-GR" dirty="0" smtClean="0"/>
          </a:p>
          <a:p>
            <a:pPr marL="342900" indent="-342900">
              <a:buFont typeface="Wingdings 3" pitchFamily="18" charset="2"/>
              <a:buChar char="c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7752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Σύνοψη των Συναντήσεων </a:t>
            </a:r>
            <a:r>
              <a:rPr lang="el-GR" b="1" dirty="0" smtClean="0"/>
              <a:t>-2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67544" y="1628799"/>
            <a:ext cx="2016224" cy="1467455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772816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Συνάντηση 2: Εμφυλη Βία στο σχολικό περιβάλλον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771800" y="1504818"/>
            <a:ext cx="6120680" cy="4804502"/>
          </a:xfrm>
          <a:prstGeom prst="roundRect">
            <a:avLst/>
          </a:prstGeom>
          <a:solidFill>
            <a:srgbClr val="E1F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1628800"/>
            <a:ext cx="597666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3" pitchFamily="18" charset="2"/>
              <a:buChar char="c"/>
            </a:pPr>
            <a:r>
              <a:rPr lang="el-GR" sz="2400" dirty="0" smtClean="0">
                <a:solidFill>
                  <a:srgbClr val="CC00FF"/>
                </a:solidFill>
              </a:rPr>
              <a:t>Μορφές της έμφυλης βίας </a:t>
            </a:r>
            <a:r>
              <a:rPr lang="el-GR" sz="1800" dirty="0" smtClean="0"/>
              <a:t>(αναγνώριση διάφορων περιστατικών ως έμφυλη βία καθώς και των αιτιών που την προκαλούν)</a:t>
            </a:r>
          </a:p>
          <a:p>
            <a:pPr marL="342900" indent="-342900">
              <a:buFont typeface="Wingdings 3" pitchFamily="18" charset="2"/>
              <a:buChar char="c"/>
            </a:pPr>
            <a:r>
              <a:rPr lang="el-GR" sz="1800" dirty="0" smtClean="0"/>
              <a:t>Πως η έμφυλη βία </a:t>
            </a:r>
            <a:r>
              <a:rPr lang="el-GR" sz="2400" dirty="0" smtClean="0">
                <a:solidFill>
                  <a:srgbClr val="CC00FF"/>
                </a:solidFill>
              </a:rPr>
              <a:t>εκδηλώνεται μέσα στο σχολικό περιβάλλον</a:t>
            </a:r>
          </a:p>
          <a:p>
            <a:pPr marL="342900" indent="-342900">
              <a:buFont typeface="Wingdings 3" pitchFamily="18" charset="2"/>
              <a:buChar char="c"/>
            </a:pPr>
            <a:r>
              <a:rPr lang="el-GR" dirty="0" smtClean="0">
                <a:solidFill>
                  <a:srgbClr val="CC00FF"/>
                </a:solidFill>
              </a:rPr>
              <a:t>Επιπτώσεις</a:t>
            </a:r>
            <a:r>
              <a:rPr lang="el-GR" sz="1800" dirty="0" smtClean="0"/>
              <a:t> </a:t>
            </a:r>
            <a:r>
              <a:rPr lang="el-GR" sz="1800" dirty="0"/>
              <a:t>της κακοποίησης </a:t>
            </a:r>
            <a:endParaRPr lang="el-GR" sz="1800" dirty="0" smtClean="0"/>
          </a:p>
          <a:p>
            <a:pPr marL="342900" indent="-342900">
              <a:buFont typeface="Wingdings 3" pitchFamily="18" charset="2"/>
              <a:buChar char="c"/>
            </a:pPr>
            <a:r>
              <a:rPr lang="el-GR" dirty="0" smtClean="0">
                <a:solidFill>
                  <a:srgbClr val="CC00FF"/>
                </a:solidFill>
              </a:rPr>
              <a:t>Ενσυναίσθηση </a:t>
            </a:r>
            <a:r>
              <a:rPr lang="el-GR" sz="1800" dirty="0" smtClean="0"/>
              <a:t>προς τα άτομα </a:t>
            </a:r>
            <a:r>
              <a:rPr lang="el-GR" sz="1800" dirty="0"/>
              <a:t>που την </a:t>
            </a:r>
            <a:r>
              <a:rPr lang="el-GR" sz="1800" dirty="0" smtClean="0"/>
              <a:t>υφίστανται</a:t>
            </a:r>
          </a:p>
          <a:p>
            <a:pPr marL="342900" indent="-342900">
              <a:buFont typeface="Wingdings 3" pitchFamily="18" charset="2"/>
              <a:buChar char="c"/>
            </a:pPr>
            <a:r>
              <a:rPr lang="el-GR" sz="1800" dirty="0" smtClean="0">
                <a:solidFill>
                  <a:srgbClr val="CC00FF"/>
                </a:solidFill>
              </a:rPr>
              <a:t>Ορισμός </a:t>
            </a:r>
            <a:r>
              <a:rPr lang="el-GR" sz="1800" dirty="0">
                <a:solidFill>
                  <a:srgbClr val="CC00FF"/>
                </a:solidFill>
              </a:rPr>
              <a:t>της εξουσίας</a:t>
            </a:r>
            <a:r>
              <a:rPr lang="el-GR" sz="1800" dirty="0"/>
              <a:t>, των ιεραρχιών εξουσίας και το γεγονός ότι </a:t>
            </a:r>
            <a:r>
              <a:rPr lang="el-GR" dirty="0"/>
              <a:t>η </a:t>
            </a:r>
            <a:r>
              <a:rPr lang="el-GR" dirty="0">
                <a:solidFill>
                  <a:srgbClr val="CC00FF"/>
                </a:solidFill>
              </a:rPr>
              <a:t>κατάχρηση εξουσίας είναι επιλογή</a:t>
            </a:r>
            <a:r>
              <a:rPr lang="el-GR" dirty="0" smtClean="0">
                <a:solidFill>
                  <a:srgbClr val="CC00FF"/>
                </a:solidFill>
              </a:rPr>
              <a:t> </a:t>
            </a:r>
            <a:endParaRPr lang="el-GR" sz="1800" dirty="0" smtClean="0">
              <a:solidFill>
                <a:srgbClr val="CC00FF"/>
              </a:solidFill>
            </a:endParaRPr>
          </a:p>
          <a:p>
            <a:pPr marL="342900" lvl="0" indent="-342900">
              <a:buFont typeface="Wingdings 3" pitchFamily="18" charset="2"/>
              <a:buChar char="c"/>
            </a:pPr>
            <a:r>
              <a:rPr lang="el-GR" dirty="0" smtClean="0">
                <a:solidFill>
                  <a:srgbClr val="CC00FF"/>
                </a:solidFill>
              </a:rPr>
              <a:t>Πιθανοί φραγμοί </a:t>
            </a:r>
            <a:r>
              <a:rPr lang="el-GR" sz="1800" dirty="0"/>
              <a:t>που εμποδίζουν τους/τις νέους/-ες να </a:t>
            </a:r>
            <a:r>
              <a:rPr lang="el-GR" sz="1800" dirty="0" smtClean="0"/>
              <a:t>αντισταθούν </a:t>
            </a:r>
            <a:r>
              <a:rPr lang="el-GR" sz="1800" dirty="0"/>
              <a:t>στην έμφυλη βία</a:t>
            </a:r>
            <a:endParaRPr lang="en-US" sz="1800" dirty="0"/>
          </a:p>
          <a:p>
            <a:pPr marL="342900" lvl="0" indent="-342900">
              <a:buFont typeface="Wingdings 3" pitchFamily="18" charset="2"/>
              <a:buChar char="c"/>
            </a:pPr>
            <a:r>
              <a:rPr lang="el-GR" sz="1800" dirty="0" smtClean="0"/>
              <a:t>Τρόποι </a:t>
            </a:r>
            <a:r>
              <a:rPr lang="el-GR" dirty="0" smtClean="0">
                <a:solidFill>
                  <a:srgbClr val="CC00FF"/>
                </a:solidFill>
              </a:rPr>
              <a:t>αντίδρασης και παρέμβασης </a:t>
            </a:r>
            <a:r>
              <a:rPr lang="el-GR" sz="1800" dirty="0"/>
              <a:t>σε περιστατικά έμφυλης βίας.</a:t>
            </a:r>
            <a:endParaRPr lang="en-US" sz="1800" dirty="0"/>
          </a:p>
          <a:p>
            <a:pPr marL="342900" indent="-342900">
              <a:buFont typeface="Wingdings 3" pitchFamily="18" charset="2"/>
              <a:buChar char="c"/>
            </a:pPr>
            <a:endParaRPr lang="en-US" sz="1800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498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9167">
            <a:off x="3888277" y="1468031"/>
            <a:ext cx="2283261" cy="411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9" y="1844824"/>
            <a:ext cx="4536504" cy="1323439"/>
          </a:xfrm>
          <a:prstGeom prst="rect">
            <a:avLst/>
          </a:prstGeom>
          <a:solidFill>
            <a:srgbClr val="FFCCCC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Να ενισχύσει </a:t>
            </a:r>
            <a:r>
              <a:rPr lang="el-GR" sz="1600" dirty="0"/>
              <a:t>τη γνώση και την κατανόηση των νέων για τη φύση της έμφυλης βίας και τις θεμελιώδεις αιτίες της </a:t>
            </a:r>
            <a:endParaRPr lang="el-GR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l-GR" sz="1600" dirty="0" smtClean="0"/>
              <a:t>επιβολή </a:t>
            </a:r>
            <a:r>
              <a:rPr lang="el-GR" sz="1600" dirty="0"/>
              <a:t>των έμφυλων νορμών και της ανισότητας των φύλων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Που αποσκοπεί το εγχειρίδιο</a:t>
            </a:r>
            <a:r>
              <a:rPr lang="en-GB" b="1" dirty="0" smtClean="0"/>
              <a:t> Youth 4 Youth</a:t>
            </a:r>
            <a:r>
              <a:rPr lang="el-GR" b="1" dirty="0" smtClean="0"/>
              <a:t>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53855" y="2260322"/>
            <a:ext cx="3090145" cy="1815882"/>
          </a:xfrm>
          <a:prstGeom prst="rect">
            <a:avLst/>
          </a:prstGeom>
          <a:solidFill>
            <a:srgbClr val="CCCCFF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l-GR" sz="1600" dirty="0" smtClean="0"/>
              <a:t>Να δημιουργήσει </a:t>
            </a:r>
            <a:r>
              <a:rPr lang="el-GR" sz="1600" dirty="0"/>
              <a:t>ένα ασφαλές περιβάλλον όπου οι νέοι και οι νέες μπορούν να διερευνήσουν τους τρόπους με τους οποίους η έμφυλη βία επηρεάζει άμεσα </a:t>
            </a:r>
            <a:r>
              <a:rPr lang="el-GR" sz="1600" dirty="0" smtClean="0"/>
              <a:t>τους ίδιους και τους συνομήλικους τους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23530" y="3861048"/>
            <a:ext cx="3306168" cy="1569660"/>
          </a:xfrm>
          <a:prstGeom prst="rect">
            <a:avLst/>
          </a:prstGeom>
          <a:solidFill>
            <a:srgbClr val="CCCCFF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l-GR" sz="1600" dirty="0" smtClean="0"/>
              <a:t>Να ενδυναμώσει </a:t>
            </a:r>
            <a:r>
              <a:rPr lang="el-GR" sz="1600" dirty="0"/>
              <a:t>τους/τις νέους/-ες με δεξιότητες και αυτοπεποίθηση ώστε να </a:t>
            </a:r>
            <a:r>
              <a:rPr lang="el-GR" sz="1600" dirty="0" smtClean="0"/>
              <a:t>μπορούν να προστατεύσουν τους εαυτούς τους και τους συνομήλικους τους από την έμφυλη βία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640897" y="4645877"/>
            <a:ext cx="4536504" cy="1323439"/>
          </a:xfrm>
          <a:prstGeom prst="rect">
            <a:avLst/>
          </a:prstGeom>
          <a:solidFill>
            <a:srgbClr val="FFCCCC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l-GR" sz="1600" dirty="0" smtClean="0"/>
              <a:t>¨Ένα εργαλείο για το εκπαιδευτικό </a:t>
            </a:r>
            <a:r>
              <a:rPr lang="el-GR" sz="1600" dirty="0"/>
              <a:t>προσωπικό που εργάζεται σε πλαίσια τυπικής και μη-τυπικής εκπαίδευσης </a:t>
            </a:r>
            <a:r>
              <a:rPr lang="el-GR" sz="1600" dirty="0" smtClean="0"/>
              <a:t>ώστε να μπορεί να δουλέψει με </a:t>
            </a:r>
            <a:r>
              <a:rPr lang="el-GR" sz="1600" dirty="0"/>
              <a:t>ομάδες νέων για την πρόληψη της </a:t>
            </a:r>
            <a:r>
              <a:rPr lang="el-GR" sz="1600" dirty="0" smtClean="0"/>
              <a:t>έμφυλης βίας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9487286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Σύνοψη των Συναντήσεων </a:t>
            </a:r>
            <a:r>
              <a:rPr lang="el-GR" b="1" dirty="0" smtClean="0"/>
              <a:t>-3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67544" y="1628799"/>
            <a:ext cx="2016224" cy="2016225"/>
          </a:xfrm>
          <a:prstGeom prst="roundRect">
            <a:avLst/>
          </a:prstGeom>
          <a:solidFill>
            <a:srgbClr val="FFCC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772816"/>
            <a:ext cx="18722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Συνάντηση 3: Εμφυλη Βία στις συντροφικές σχέσεις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771800" y="1504818"/>
            <a:ext cx="6120680" cy="4804502"/>
          </a:xfrm>
          <a:prstGeom prst="roundRect">
            <a:avLst/>
          </a:prstGeom>
          <a:solidFill>
            <a:srgbClr val="E1F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1628800"/>
            <a:ext cx="59766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3" pitchFamily="18" charset="2"/>
              <a:buChar char="c"/>
            </a:pPr>
            <a:r>
              <a:rPr lang="el-GR" sz="2400" dirty="0" smtClean="0">
                <a:solidFill>
                  <a:srgbClr val="CC00FF"/>
                </a:solidFill>
              </a:rPr>
              <a:t>Μύθοι και πραγματικότητες </a:t>
            </a:r>
            <a:r>
              <a:rPr lang="el-GR" dirty="0" smtClean="0"/>
              <a:t>που αφορούν την εκδήλωση της έμφυλης βίας στις σχέσεις</a:t>
            </a:r>
          </a:p>
          <a:p>
            <a:pPr marL="342900" indent="-342900">
              <a:buFont typeface="Wingdings 3" pitchFamily="18" charset="2"/>
              <a:buChar char="c"/>
            </a:pPr>
            <a:r>
              <a:rPr lang="el-GR" sz="2400" dirty="0" smtClean="0">
                <a:solidFill>
                  <a:srgbClr val="CC00FF"/>
                </a:solidFill>
              </a:rPr>
              <a:t>Μορφές εκδήλωσης  </a:t>
            </a:r>
            <a:r>
              <a:rPr lang="el-GR" dirty="0" smtClean="0"/>
              <a:t>της έμφυλης </a:t>
            </a:r>
            <a:r>
              <a:rPr lang="el-GR" dirty="0"/>
              <a:t>βίας στις </a:t>
            </a:r>
            <a:r>
              <a:rPr lang="el-GR" dirty="0" smtClean="0"/>
              <a:t>σχέσεις</a:t>
            </a:r>
          </a:p>
          <a:p>
            <a:pPr marL="342900" indent="-342900">
              <a:buFont typeface="Wingdings 3" pitchFamily="18" charset="2"/>
              <a:buChar char="c"/>
            </a:pPr>
            <a:r>
              <a:rPr lang="el-GR" sz="2400" dirty="0" smtClean="0">
                <a:solidFill>
                  <a:srgbClr val="CC00FF"/>
                </a:solidFill>
              </a:rPr>
              <a:t>Επιπτώσεις </a:t>
            </a:r>
            <a:r>
              <a:rPr lang="el-GR" dirty="0" smtClean="0"/>
              <a:t>της κακοποίησης</a:t>
            </a:r>
          </a:p>
          <a:p>
            <a:pPr marL="342900" indent="-342900">
              <a:buFont typeface="Wingdings 3" pitchFamily="18" charset="2"/>
              <a:buChar char="c"/>
            </a:pPr>
            <a:r>
              <a:rPr lang="el-GR" sz="2400" dirty="0" smtClean="0">
                <a:solidFill>
                  <a:srgbClr val="CC00FF"/>
                </a:solidFill>
              </a:rPr>
              <a:t>Πώς </a:t>
            </a:r>
            <a:r>
              <a:rPr lang="el-GR" sz="2400" dirty="0">
                <a:solidFill>
                  <a:srgbClr val="CC00FF"/>
                </a:solidFill>
              </a:rPr>
              <a:t>αντιδρούν </a:t>
            </a:r>
            <a:r>
              <a:rPr lang="el-GR" dirty="0"/>
              <a:t>οι ίδιοι/-ες </a:t>
            </a:r>
            <a:r>
              <a:rPr lang="el-GR" dirty="0" smtClean="0"/>
              <a:t>οι νέοι/ες στην </a:t>
            </a:r>
            <a:r>
              <a:rPr lang="el-GR" dirty="0"/>
              <a:t>ΕΒ στις συντροφικές σχέσεις </a:t>
            </a:r>
            <a:endParaRPr lang="el-GR" dirty="0" smtClean="0"/>
          </a:p>
          <a:p>
            <a:pPr marL="342900" indent="-342900">
              <a:buFont typeface="Wingdings 3" pitchFamily="18" charset="2"/>
              <a:buChar char="c"/>
            </a:pPr>
            <a:r>
              <a:rPr lang="el-GR" sz="2400" dirty="0" smtClean="0">
                <a:solidFill>
                  <a:srgbClr val="CC00FF"/>
                </a:solidFill>
              </a:rPr>
              <a:t>Εμπόδια</a:t>
            </a:r>
            <a:r>
              <a:rPr lang="el-GR" dirty="0" smtClean="0"/>
              <a:t> </a:t>
            </a:r>
            <a:r>
              <a:rPr lang="el-GR" dirty="0"/>
              <a:t>που συχνά </a:t>
            </a:r>
            <a:r>
              <a:rPr lang="el-GR" dirty="0" smtClean="0"/>
              <a:t>τους δυσκολεύουν να αντισταθούν </a:t>
            </a:r>
            <a:r>
              <a:rPr lang="el-GR" dirty="0"/>
              <a:t>στην ΕΒ </a:t>
            </a:r>
            <a:endParaRPr lang="el-GR" dirty="0" smtClean="0"/>
          </a:p>
          <a:p>
            <a:pPr marL="342900" lvl="0" indent="-342900">
              <a:buFont typeface="Wingdings 3" pitchFamily="18" charset="2"/>
              <a:buChar char="c"/>
            </a:pPr>
            <a:r>
              <a:rPr lang="el-GR" dirty="0" smtClean="0"/>
              <a:t>Τρόποι  </a:t>
            </a:r>
            <a:r>
              <a:rPr lang="el-GR" dirty="0"/>
              <a:t>με τους οποίους μπορούν </a:t>
            </a:r>
            <a:r>
              <a:rPr lang="el-GR" sz="2400" dirty="0">
                <a:solidFill>
                  <a:srgbClr val="CC00FF"/>
                </a:solidFill>
              </a:rPr>
              <a:t>να αντιδρούν σε περιστατικά ΕΒ </a:t>
            </a:r>
            <a:r>
              <a:rPr lang="el-GR" dirty="0"/>
              <a:t>σε συντροφικές σχέσεις χωρίς να διακινδυνεύουν την ασφάλειά τους</a:t>
            </a:r>
            <a:endParaRPr lang="en-US" dirty="0"/>
          </a:p>
          <a:p>
            <a:pPr marL="342900" indent="-342900">
              <a:buFont typeface="Wingdings 3" pitchFamily="18" charset="2"/>
              <a:buChar char="c"/>
            </a:pPr>
            <a:endParaRPr lang="el-GR" sz="1800" dirty="0"/>
          </a:p>
          <a:p>
            <a:pPr marL="342900" indent="-342900">
              <a:buFont typeface="Wingdings 3" pitchFamily="18" charset="2"/>
              <a:buChar char="c"/>
            </a:pPr>
            <a:endParaRPr lang="en-US" sz="1800" dirty="0"/>
          </a:p>
          <a:p>
            <a:pPr marL="342900" indent="-342900">
              <a:buFont typeface="Wingdings 3" pitchFamily="18" charset="2"/>
              <a:buChar char="c"/>
            </a:pPr>
            <a:endParaRPr lang="en-US" sz="1800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889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Σύνοψη των Συναντήσεων </a:t>
            </a:r>
            <a:r>
              <a:rPr lang="el-GR" b="1" dirty="0" smtClean="0"/>
              <a:t>- 4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67544" y="1628799"/>
            <a:ext cx="2016224" cy="2016225"/>
          </a:xfrm>
          <a:prstGeom prst="roundRect">
            <a:avLst/>
          </a:prstGeom>
          <a:solidFill>
            <a:srgbClr val="FFCC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772816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Συνάντηση 4: Αλληλοδιδακτική Προσέγγιση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702474" y="1504818"/>
            <a:ext cx="6190006" cy="3076310"/>
          </a:xfrm>
          <a:prstGeom prst="roundRect">
            <a:avLst/>
          </a:prstGeom>
          <a:solidFill>
            <a:srgbClr val="E1F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8" y="1628800"/>
            <a:ext cx="597666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3" pitchFamily="18" charset="2"/>
              <a:buChar char="c"/>
            </a:pPr>
            <a:r>
              <a:rPr lang="el-GR" sz="2400" dirty="0">
                <a:solidFill>
                  <a:srgbClr val="7030A0"/>
                </a:solidFill>
              </a:rPr>
              <a:t>Τι είναι η αλληλοδιδακτική </a:t>
            </a:r>
            <a:r>
              <a:rPr lang="el-GR" dirty="0" smtClean="0"/>
              <a:t>και </a:t>
            </a:r>
            <a:r>
              <a:rPr lang="el-GR" dirty="0"/>
              <a:t>γιατί είναι </a:t>
            </a:r>
            <a:r>
              <a:rPr lang="el-GR" dirty="0" smtClean="0"/>
              <a:t>αποτελεσματική</a:t>
            </a:r>
          </a:p>
          <a:p>
            <a:pPr marL="342900" indent="-342900">
              <a:buFont typeface="Wingdings 3" pitchFamily="18" charset="2"/>
              <a:buChar char="c"/>
            </a:pPr>
            <a:r>
              <a:rPr lang="el-GR" sz="2400" dirty="0">
                <a:solidFill>
                  <a:srgbClr val="7030A0"/>
                </a:solidFill>
              </a:rPr>
              <a:t>Χαρακτηριστικά και δεξιότητες </a:t>
            </a:r>
            <a:r>
              <a:rPr lang="el-GR" dirty="0"/>
              <a:t>των εκπαιδευτών/-ριών συνομηλίκων</a:t>
            </a:r>
            <a:r>
              <a:rPr lang="el-GR" dirty="0" smtClean="0">
                <a:solidFill>
                  <a:srgbClr val="CC00FF"/>
                </a:solidFill>
              </a:rPr>
              <a:t> </a:t>
            </a:r>
          </a:p>
          <a:p>
            <a:pPr marL="342900" indent="-342900">
              <a:buFont typeface="Wingdings 3" pitchFamily="18" charset="2"/>
              <a:buChar char="c"/>
            </a:pPr>
            <a:r>
              <a:rPr lang="el-GR" dirty="0" smtClean="0"/>
              <a:t>Δεξιότητες </a:t>
            </a:r>
            <a:r>
              <a:rPr lang="el-GR" dirty="0"/>
              <a:t>που </a:t>
            </a:r>
            <a:r>
              <a:rPr lang="el-GR" dirty="0" smtClean="0"/>
              <a:t>χρειάζονται για </a:t>
            </a:r>
            <a:r>
              <a:rPr lang="el-GR" sz="2400" dirty="0" smtClean="0">
                <a:solidFill>
                  <a:srgbClr val="7030A0"/>
                </a:solidFill>
              </a:rPr>
              <a:t>το συντονισμό ομάδων </a:t>
            </a:r>
            <a:r>
              <a:rPr lang="en-GB" sz="2400" dirty="0" smtClean="0">
                <a:solidFill>
                  <a:srgbClr val="7030A0"/>
                </a:solidFill>
              </a:rPr>
              <a:t>(group facilitation)</a:t>
            </a:r>
            <a:endParaRPr lang="en-US" sz="2400" dirty="0">
              <a:solidFill>
                <a:srgbClr val="7030A0"/>
              </a:solidFill>
            </a:endParaRPr>
          </a:p>
          <a:p>
            <a:pPr marL="342900" lvl="0" indent="-342900">
              <a:buFont typeface="Wingdings 3" pitchFamily="18" charset="2"/>
              <a:buChar char="c"/>
            </a:pPr>
            <a:r>
              <a:rPr lang="el-GR" dirty="0" smtClean="0"/>
              <a:t>Πρακτική εξάσκηση στο </a:t>
            </a:r>
            <a:r>
              <a:rPr lang="el-GR" dirty="0"/>
              <a:t>συντονισμό </a:t>
            </a:r>
            <a:r>
              <a:rPr lang="el-GR" dirty="0" smtClean="0"/>
              <a:t>ομάδας</a:t>
            </a:r>
          </a:p>
          <a:p>
            <a:pPr marL="342900" lvl="0" indent="-342900">
              <a:buFont typeface="Wingdings 3" pitchFamily="18" charset="2"/>
              <a:buChar char="c"/>
            </a:pPr>
            <a:r>
              <a:rPr lang="el-GR" sz="2400" dirty="0" smtClean="0">
                <a:solidFill>
                  <a:srgbClr val="7030A0"/>
                </a:solidFill>
              </a:rPr>
              <a:t>Ανατροφοδότηση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endParaRPr lang="en-US" sz="2400" dirty="0">
              <a:solidFill>
                <a:srgbClr val="7030A0"/>
              </a:solidFill>
            </a:endParaRPr>
          </a:p>
          <a:p>
            <a:pPr marL="342900" indent="-342900">
              <a:buFont typeface="Wingdings 3" pitchFamily="18" charset="2"/>
              <a:buChar char="c"/>
            </a:pPr>
            <a:endParaRPr lang="en-US" dirty="0"/>
          </a:p>
          <a:p>
            <a:pPr marL="342900" indent="-342900">
              <a:buFont typeface="Wingdings 3" pitchFamily="18" charset="2"/>
              <a:buChar char="c"/>
            </a:pPr>
            <a:endParaRPr lang="el-GR" sz="1800" dirty="0"/>
          </a:p>
          <a:p>
            <a:pPr marL="342900" indent="-342900">
              <a:buFont typeface="Wingdings 3" pitchFamily="18" charset="2"/>
              <a:buChar char="c"/>
            </a:pPr>
            <a:endParaRPr lang="en-US" sz="1800" dirty="0"/>
          </a:p>
          <a:p>
            <a:pPr marL="342900" indent="-342900">
              <a:buFont typeface="Wingdings 3" pitchFamily="18" charset="2"/>
              <a:buChar char="c"/>
            </a:pPr>
            <a:endParaRPr lang="en-US" sz="1800" dirty="0">
              <a:solidFill>
                <a:srgbClr val="CC00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2750" y="4986431"/>
            <a:ext cx="2011018" cy="1286928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737137" y="4981752"/>
            <a:ext cx="6120680" cy="1286927"/>
          </a:xfrm>
          <a:prstGeom prst="roundRect">
            <a:avLst/>
          </a:prstGeom>
          <a:solidFill>
            <a:srgbClr val="99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l-GR" sz="1800" dirty="0" smtClean="0">
                <a:solidFill>
                  <a:schemeClr val="tx1"/>
                </a:solidFill>
              </a:rPr>
              <a:t>ΟΙ εκπαιδευτές</a:t>
            </a:r>
            <a:r>
              <a:rPr lang="el-GR" sz="1800" dirty="0">
                <a:solidFill>
                  <a:schemeClr val="tx1"/>
                </a:solidFill>
              </a:rPr>
              <a:t>/-ριες συνομηλίκων </a:t>
            </a:r>
            <a:r>
              <a:rPr lang="el-GR" sz="1800" dirty="0" smtClean="0">
                <a:solidFill>
                  <a:schemeClr val="tx1"/>
                </a:solidFill>
              </a:rPr>
              <a:t>έχουν </a:t>
            </a:r>
            <a:r>
              <a:rPr lang="el-GR" sz="1800" dirty="0">
                <a:solidFill>
                  <a:schemeClr val="tx1"/>
                </a:solidFill>
              </a:rPr>
              <a:t>τη δυνατότητα να πραγματοποιήσουν </a:t>
            </a:r>
            <a:r>
              <a:rPr lang="el-GR" sz="1800" dirty="0" smtClean="0">
                <a:solidFill>
                  <a:schemeClr val="tx1"/>
                </a:solidFill>
              </a:rPr>
              <a:t>δραστηριότητες από το Πρόγραμμα Youth4Youth σε συνομήλικους τους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750" y="5168230"/>
            <a:ext cx="2024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/>
              <a:t>Συνάντηση 5: Συναντήσεις Αλληλοδιδακτικής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431692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Δομή Δραστηριοτήτων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1866346"/>
              </p:ext>
            </p:extLst>
          </p:nvPr>
        </p:nvGraphicFramePr>
        <p:xfrm>
          <a:off x="457200" y="1600200"/>
          <a:ext cx="8229600" cy="36271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30624"/>
                <a:gridCol w="569897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Εισαγωγή</a:t>
                      </a:r>
                      <a:endParaRPr lang="en-US" sz="2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bg1"/>
                          </a:solidFill>
                        </a:rPr>
                        <a:t>Θεωρητικό Υπόβαθρο </a:t>
                      </a:r>
                      <a:r>
                        <a:rPr lang="el-GR" sz="2000" b="0" dirty="0" smtClean="0">
                          <a:solidFill>
                            <a:schemeClr val="tx1"/>
                          </a:solidFill>
                        </a:rPr>
                        <a:t>σε</a:t>
                      </a:r>
                      <a:r>
                        <a:rPr lang="el-GR" sz="2000" b="0" baseline="0" dirty="0" smtClean="0">
                          <a:solidFill>
                            <a:schemeClr val="tx1"/>
                          </a:solidFill>
                        </a:rPr>
                        <a:t> σχέση με τα θέματα που θα διαπραγματευτεί η δραστηριότητα (ορισμοί, στοιχεία από έρευνες που αφορούν στην κατανόηση των εννοιών από τους νέους καθώς και τις αντιλήψεις/συμπεριφορές των νέων σε σχέση με το θέμα)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Επισκόπηση των δραστηριοτήτων για τη</a:t>
                      </a:r>
                      <a:r>
                        <a:rPr lang="el-GR" sz="2000" baseline="0" dirty="0" smtClean="0"/>
                        <a:t> συγκεκριμένη συνάντηση</a:t>
                      </a:r>
                      <a:endParaRPr lang="en-US" sz="2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b="0" dirty="0" smtClean="0"/>
                        <a:t>Χρονική διάρκεια, είδος δραστηριοτήτων,</a:t>
                      </a:r>
                      <a:r>
                        <a:rPr lang="el-GR" sz="2000" b="0" baseline="0" dirty="0" smtClean="0"/>
                        <a:t> διαχωρισμός σε ‘κεντρικές’ – ‘συμπληρωματικές’ δραστηριότητες, στόχοι της κάθε δραστηριότητας</a:t>
                      </a:r>
                      <a:endParaRPr lang="en-US" sz="2000" b="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Δραστηριότητα</a:t>
                      </a:r>
                      <a:endParaRPr lang="en-US" sz="2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Αναλυτικές πληροφορίες για κάθε δραστηριότητα</a:t>
                      </a:r>
                      <a:endParaRPr lang="en-US" sz="2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6742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Δομή Δραστηριοτήτων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4122019"/>
              </p:ext>
            </p:extLst>
          </p:nvPr>
        </p:nvGraphicFramePr>
        <p:xfrm>
          <a:off x="611560" y="1422893"/>
          <a:ext cx="8064896" cy="511309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58176"/>
                <a:gridCol w="7106720"/>
              </a:tblGrid>
              <a:tr h="575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0" dirty="0" smtClean="0">
                          <a:solidFill>
                            <a:schemeClr val="tx1"/>
                          </a:solidFill>
                          <a:effectLst/>
                        </a:rPr>
                        <a:t>Διάρκεια</a:t>
                      </a:r>
                      <a:r>
                        <a:rPr lang="el-GR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  <a:tr h="648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0" dirty="0">
                          <a:effectLst/>
                        </a:rPr>
                        <a:t>Μαθησιακοί </a:t>
                      </a:r>
                      <a:r>
                        <a:rPr lang="el-GR" sz="2000" b="0" dirty="0" smtClean="0">
                          <a:effectLst/>
                        </a:rPr>
                        <a:t>στόχοι</a:t>
                      </a:r>
                      <a:endParaRPr lang="en-US" sz="2000" b="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0" dirty="0" smtClean="0">
                          <a:effectLst/>
                        </a:rPr>
                        <a:t>Υλικά</a:t>
                      </a:r>
                      <a:endParaRPr lang="en-US" sz="2000" b="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Προτεινόμενη βήμα-προς-βήμα διαδικασία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588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Ερωτήσεις για συζήτηση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588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0" dirty="0" smtClean="0">
                          <a:effectLst/>
                        </a:rPr>
                        <a:t>Ευαίσθητα</a:t>
                      </a:r>
                      <a:r>
                        <a:rPr lang="el-GR" sz="2000" b="0" baseline="0" dirty="0" smtClean="0">
                          <a:effectLst/>
                        </a:rPr>
                        <a:t> Ζητήματα</a:t>
                      </a:r>
                      <a:endParaRPr lang="en-US" sz="2000" b="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588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Αναμενόμενο αποτέλεσμα και κλείσιμο της δραστηριότητας 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88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Φύλλα Εργασίας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1" name="Picture 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627" y="2776012"/>
            <a:ext cx="4667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63" y="1484784"/>
            <a:ext cx="428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075637"/>
            <a:ext cx="485776" cy="49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www.clker.com/cliparts/e/3/0/f/11949896971812381266light_bulb_karl_bartel_01.svg.hi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076" y="3433964"/>
            <a:ext cx="517525" cy="52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allaboutalpha.com/blog/wp-content/uploads/2009/07/questio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154044"/>
            <a:ext cx="485777" cy="46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www.google.co.uk/url?source=imglanding&amp;ct=img&amp;q=http://1.bp.blogspot.com/-FEFa5OZa06Q/TWS23nUbnZI/AAAAAAAAAt4/VQVajkKbACk/s1600/exclamation_mark.gif&amp;sa=X&amp;ei=BC5dT6TPBoeb8QOBw8XbDg&amp;ved=0CAkQ8wc&amp;usg=AFQjCNHZ9kST7Bj_VaY3_o-yzUe1nw1n3A"/>
          <p:cNvPicPr/>
          <p:nvPr/>
        </p:nvPicPr>
        <p:blipFill>
          <a:blip r:embed="rId7" cstate="print"/>
          <a:srcRect l="3488" t="3934" r="4822" b="7489"/>
          <a:stretch>
            <a:fillRect/>
          </a:stretch>
        </p:blipFill>
        <p:spPr bwMode="auto">
          <a:xfrm>
            <a:off x="755576" y="4872412"/>
            <a:ext cx="581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774" y="5450188"/>
            <a:ext cx="428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5804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/>
              <a:t>Διαχείριση Αποκαλύψεων Έμφυλης Βίας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2010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Διαχείριση Αποκαλύψεων Έμφυλης Βίας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Λόγω της καλλιέργειας </a:t>
            </a:r>
            <a:r>
              <a:rPr lang="el-GR" sz="2000" dirty="0"/>
              <a:t>μιας κουλτούρας «μοιράσματος» </a:t>
            </a:r>
            <a:r>
              <a:rPr lang="el-GR" sz="2000" dirty="0" smtClean="0"/>
              <a:t>είναι </a:t>
            </a:r>
            <a:r>
              <a:rPr lang="el-GR" sz="2000" dirty="0"/>
              <a:t>πιθανό οι νέοι/-ες να αισθανθούν αρκετή ασφάλεια ώστε να μιλήσουν για όσα τους </a:t>
            </a:r>
            <a:r>
              <a:rPr lang="el-GR" sz="2000" dirty="0" smtClean="0"/>
              <a:t>απασχολούν και αυτό μπορεί να περιλαμβάνει περιστατικά έμφυλης βίας είτε προς τους ίδιους, είτε προς συνομήλικους τους</a:t>
            </a:r>
          </a:p>
          <a:p>
            <a:r>
              <a:rPr lang="el-GR" sz="2000" dirty="0" smtClean="0"/>
              <a:t>Είναι σημαντικό να </a:t>
            </a:r>
            <a:r>
              <a:rPr lang="el-GR" sz="2000" dirty="0"/>
              <a:t>τεθούν εξ’ αρχής </a:t>
            </a:r>
            <a:r>
              <a:rPr lang="el-GR" sz="2400" dirty="0">
                <a:solidFill>
                  <a:srgbClr val="7030A0"/>
                </a:solidFill>
              </a:rPr>
              <a:t>κάποιοι «βασικοί κανόνες» λειτουργίας της </a:t>
            </a:r>
            <a:r>
              <a:rPr lang="el-GR" sz="2400" dirty="0" smtClean="0">
                <a:solidFill>
                  <a:srgbClr val="7030A0"/>
                </a:solidFill>
              </a:rPr>
              <a:t>ομάδας </a:t>
            </a:r>
            <a:r>
              <a:rPr lang="el-GR" sz="2000" dirty="0" smtClean="0"/>
              <a:t>ώστε όλα τα άτομα να νιώθουν ασφαλή (εχεμύθεια, σεβασμός, τη δυνατότητα να </a:t>
            </a:r>
            <a:r>
              <a:rPr lang="el-GR" sz="2000" dirty="0"/>
              <a:t>βγουν από την αίθουσα αν </a:t>
            </a:r>
            <a:r>
              <a:rPr lang="el-GR" sz="2000" dirty="0" smtClean="0"/>
              <a:t>αισθανθούν </a:t>
            </a:r>
            <a:r>
              <a:rPr lang="el-GR" sz="2000" dirty="0"/>
              <a:t>ότι πιέζονται </a:t>
            </a:r>
            <a:r>
              <a:rPr lang="el-GR" sz="2000" dirty="0" smtClean="0"/>
              <a:t>συναισθηματικά κλπ)</a:t>
            </a:r>
          </a:p>
          <a:p>
            <a:pPr lvl="0"/>
            <a:r>
              <a:rPr lang="el-GR" sz="2000" dirty="0"/>
              <a:t>Αν </a:t>
            </a:r>
            <a:r>
              <a:rPr lang="el-GR" sz="2000" dirty="0" smtClean="0"/>
              <a:t>υπάρχει συν-συντονιστής/-τρια (</a:t>
            </a:r>
            <a:r>
              <a:rPr lang="en-GB" sz="2000" dirty="0" smtClean="0"/>
              <a:t>co-facilitator)</a:t>
            </a:r>
            <a:r>
              <a:rPr lang="el-GR" sz="2000" dirty="0" smtClean="0"/>
              <a:t>, ο ένας</a:t>
            </a:r>
            <a:r>
              <a:rPr lang="en-US" sz="2000" dirty="0" smtClean="0"/>
              <a:t> </a:t>
            </a:r>
            <a:r>
              <a:rPr lang="el-GR" sz="2000" dirty="0" smtClean="0"/>
              <a:t>από τους</a:t>
            </a:r>
            <a:r>
              <a:rPr lang="en-US" sz="2000" dirty="0" smtClean="0"/>
              <a:t> </a:t>
            </a:r>
            <a:r>
              <a:rPr lang="el-GR" sz="2000" dirty="0" smtClean="0"/>
              <a:t>δύο </a:t>
            </a:r>
            <a:r>
              <a:rPr lang="el-GR" sz="2000" dirty="0"/>
              <a:t>σας μπορεί να </a:t>
            </a:r>
            <a:r>
              <a:rPr lang="el-GR" sz="2000" dirty="0" smtClean="0"/>
              <a:t>προτείνει στο μαθητή/τρια να πάτε </a:t>
            </a:r>
            <a:r>
              <a:rPr lang="el-GR" sz="2000" dirty="0"/>
              <a:t>μαζί έξω, </a:t>
            </a:r>
            <a:r>
              <a:rPr lang="el-GR" sz="2400" dirty="0">
                <a:solidFill>
                  <a:srgbClr val="7030A0"/>
                </a:solidFill>
              </a:rPr>
              <a:t>αν ο/η νέος/-α θέλει να μιλήσει ιδιωτικά ή χρειάζεται απλώς λίγη ηρεμία</a:t>
            </a:r>
            <a:r>
              <a:rPr lang="el-GR" sz="2000" dirty="0"/>
              <a:t>. </a:t>
            </a:r>
            <a:r>
              <a:rPr lang="el-GR" sz="2000" dirty="0" smtClean="0"/>
              <a:t>Διαφορετικά μπορείτε να μιλήσετε με το μαθητή/τρια μετά από το μάθημα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068442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5820866" cy="53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el-GR" b="1" dirty="0"/>
              <a:t>Διαχείριση Αποκαλύψεων Έμφυλης </a:t>
            </a:r>
            <a:r>
              <a:rPr lang="el-GR" b="1" dirty="0" smtClean="0"/>
              <a:t>Βίας -2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2602632" cy="3917032"/>
          </a:xfrm>
        </p:spPr>
        <p:txBody>
          <a:bodyPr/>
          <a:lstStyle/>
          <a:p>
            <a:r>
              <a:rPr lang="el-GR" sz="2000" dirty="0"/>
              <a:t>Όταν μιλάτε σε κάποιο νεαρό άτομο για τις εμπειρίες κακοποίησης που έχει υποστεί, υπάρχουν έξι πράγματα που θα θέλει να ακούσει από εσάς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rot="21355338">
            <a:off x="3618163" y="1656698"/>
            <a:ext cx="47042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1. Σε πιστεύω. </a:t>
            </a:r>
            <a:endParaRPr lang="en-US" sz="2400" dirty="0"/>
          </a:p>
          <a:p>
            <a:r>
              <a:rPr lang="el-GR" sz="2400" dirty="0"/>
              <a:t>2. Χαίρομαι που μου το είπες. Είσαι πολύ γενναίος/-α που το τόλμησες.</a:t>
            </a:r>
            <a:endParaRPr lang="en-US" sz="2400" dirty="0"/>
          </a:p>
          <a:p>
            <a:r>
              <a:rPr lang="el-GR" sz="2400" dirty="0"/>
              <a:t>3. Λυπάμαι που σου συνέβη αυτό. </a:t>
            </a:r>
            <a:endParaRPr lang="en-US" sz="2400" dirty="0"/>
          </a:p>
          <a:p>
            <a:r>
              <a:rPr lang="el-GR" sz="2400" dirty="0"/>
              <a:t>4.Δεν είσαι ο/η μόνος/-η που έχει υποστεί κακοποίηση, μπορεί να συμβεί σε πολλούς ανθρώπους.</a:t>
            </a:r>
            <a:endParaRPr lang="en-US" sz="2400" dirty="0"/>
          </a:p>
          <a:p>
            <a:r>
              <a:rPr lang="el-GR" sz="2400" dirty="0"/>
              <a:t>5. Δεν φταις εσύ. </a:t>
            </a:r>
            <a:endParaRPr lang="en-US" sz="2400" dirty="0"/>
          </a:p>
          <a:p>
            <a:r>
              <a:rPr lang="el-GR" sz="2400" dirty="0"/>
              <a:t>6. Υπάρχουν άνθρωποι που μπορούν να σε βοηθήσουν.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1856019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1600" y="1268759"/>
            <a:ext cx="6282400" cy="547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el-GR" b="1" dirty="0"/>
              <a:t>Διαχείριση Αποκαλύψεων Έμφυλης </a:t>
            </a:r>
            <a:r>
              <a:rPr lang="el-GR" b="1" dirty="0" smtClean="0"/>
              <a:t>Βίας -3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2602632" cy="3917032"/>
          </a:xfrm>
        </p:spPr>
        <p:txBody>
          <a:bodyPr/>
          <a:lstStyle/>
          <a:p>
            <a:r>
              <a:rPr lang="el-GR" sz="2000" dirty="0"/>
              <a:t>Για να μπορέσετε εσείς και ο/η νέος/-α να αποφασίσετε τι είναι καλύτερο να γίνει, είναι χρήσιμο να εξετάσετε τα </a:t>
            </a:r>
            <a:r>
              <a:rPr lang="el-GR" sz="2000" dirty="0" smtClean="0"/>
              <a:t>εξής: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rot="21355338">
            <a:off x="3414405" y="1712452"/>
            <a:ext cx="52744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el-GR" dirty="0"/>
              <a:t>Η αποκάλυψη αφορά κακοποίηση που </a:t>
            </a:r>
            <a:r>
              <a:rPr lang="el-GR" dirty="0">
                <a:solidFill>
                  <a:srgbClr val="7030A0"/>
                </a:solidFill>
              </a:rPr>
              <a:t>εξακολουθεί να συμβαίνει </a:t>
            </a:r>
            <a:r>
              <a:rPr lang="el-GR" dirty="0"/>
              <a:t>ή που συνέβη στο παρελθόν;</a:t>
            </a:r>
            <a:endParaRPr lang="en-US" dirty="0"/>
          </a:p>
          <a:p>
            <a:pPr marL="342900" lvl="0" indent="-342900">
              <a:buFont typeface="Wingdings" pitchFamily="2" charset="2"/>
              <a:buChar char="q"/>
            </a:pPr>
            <a:r>
              <a:rPr lang="el-GR" dirty="0"/>
              <a:t>Μήπως ο/η νέος/-α βρίσκεται </a:t>
            </a:r>
            <a:r>
              <a:rPr lang="el-GR" dirty="0">
                <a:solidFill>
                  <a:srgbClr val="7030A0"/>
                </a:solidFill>
              </a:rPr>
              <a:t>σε άμεσο κίνδυνο;</a:t>
            </a:r>
            <a:endParaRPr lang="en-US" dirty="0">
              <a:solidFill>
                <a:srgbClr val="7030A0"/>
              </a:solidFill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l-GR" dirty="0">
                <a:solidFill>
                  <a:srgbClr val="7030A0"/>
                </a:solidFill>
              </a:rPr>
              <a:t>Πώς αισθάνεται </a:t>
            </a:r>
            <a:r>
              <a:rPr lang="el-GR" dirty="0"/>
              <a:t>ο/η νέος/-α για την κατάσταση;</a:t>
            </a:r>
            <a:endParaRPr lang="en-US" dirty="0"/>
          </a:p>
          <a:p>
            <a:pPr marL="342900" lvl="0" indent="-342900">
              <a:buFont typeface="Wingdings" pitchFamily="2" charset="2"/>
              <a:buChar char="q"/>
            </a:pPr>
            <a:r>
              <a:rPr lang="el-GR" dirty="0"/>
              <a:t>Ο/η νέος/-α </a:t>
            </a:r>
            <a:r>
              <a:rPr lang="el-GR" dirty="0">
                <a:solidFill>
                  <a:srgbClr val="7030A0"/>
                </a:solidFill>
              </a:rPr>
              <a:t>θέλει/χρειάζεται να κάνει κάτι </a:t>
            </a:r>
            <a:r>
              <a:rPr lang="el-GR" dirty="0"/>
              <a:t>σήμερα; Θέλει να το πει σε κάποιον;</a:t>
            </a:r>
            <a:endParaRPr lang="en-US" dirty="0"/>
          </a:p>
          <a:p>
            <a:pPr marL="342900" lvl="0" indent="-342900">
              <a:buFont typeface="Wingdings" pitchFamily="2" charset="2"/>
              <a:buChar char="q"/>
            </a:pPr>
            <a:r>
              <a:rPr lang="el-GR" dirty="0"/>
              <a:t>Τι έχει κάνει ο/η νέος/-α </a:t>
            </a:r>
            <a:r>
              <a:rPr lang="el-GR" dirty="0">
                <a:solidFill>
                  <a:srgbClr val="7030A0"/>
                </a:solidFill>
              </a:rPr>
              <a:t>στο παρελθόν για να προστατευτεί </a:t>
            </a:r>
            <a:r>
              <a:rPr lang="el-GR" dirty="0"/>
              <a:t>(αν έχει κάνει κάτι) και πόσο βοήθησε αυτό;</a:t>
            </a:r>
            <a:endParaRPr lang="en-US" dirty="0"/>
          </a:p>
          <a:p>
            <a:pPr marL="342900" lvl="0" indent="-342900">
              <a:buFont typeface="Wingdings" pitchFamily="2" charset="2"/>
              <a:buChar char="q"/>
            </a:pPr>
            <a:r>
              <a:rPr lang="el-GR" dirty="0"/>
              <a:t>Ο/η νέος/-α </a:t>
            </a:r>
            <a:r>
              <a:rPr lang="el-GR" dirty="0">
                <a:solidFill>
                  <a:srgbClr val="7030A0"/>
                </a:solidFill>
              </a:rPr>
              <a:t>ξέρει κάποιο πρόσωπο που μπορεί να βοηθήσει</a:t>
            </a:r>
            <a:r>
              <a:rPr lang="el-GR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499302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el-GR" b="1" dirty="0"/>
              <a:t>Διαχείριση Αποκαλύψεων Έμφυλης </a:t>
            </a:r>
            <a:r>
              <a:rPr lang="el-GR" b="1" dirty="0" smtClean="0"/>
              <a:t>Βίας -4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493095"/>
          </a:xfrm>
        </p:spPr>
        <p:txBody>
          <a:bodyPr/>
          <a:lstStyle/>
          <a:p>
            <a:r>
              <a:rPr lang="el-GR" sz="2000" dirty="0" smtClean="0"/>
              <a:t>Διευκρινίστε </a:t>
            </a:r>
            <a:r>
              <a:rPr lang="el-GR" sz="2400" dirty="0" smtClean="0">
                <a:solidFill>
                  <a:srgbClr val="7030A0"/>
                </a:solidFill>
              </a:rPr>
              <a:t>ότι αν χρειάζεται να μιλήσετε </a:t>
            </a:r>
            <a:r>
              <a:rPr lang="el-GR" sz="2000" dirty="0" smtClean="0"/>
              <a:t>σε κάποιο άλλο άτομο για να τους </a:t>
            </a:r>
            <a:r>
              <a:rPr lang="el-GR" sz="2400" dirty="0" smtClean="0">
                <a:solidFill>
                  <a:srgbClr val="7030A0"/>
                </a:solidFill>
              </a:rPr>
              <a:t>προστατεύεστε</a:t>
            </a:r>
            <a:r>
              <a:rPr lang="el-GR" sz="2000" dirty="0" smtClean="0"/>
              <a:t> ότι θα το πράξετε</a:t>
            </a:r>
            <a:r>
              <a:rPr lang="el-GR" sz="2000" dirty="0" smtClean="0"/>
              <a:t>. </a:t>
            </a:r>
            <a:endParaRPr lang="el-GR" sz="2000" dirty="0" smtClean="0"/>
          </a:p>
          <a:p>
            <a:r>
              <a:rPr lang="el-GR" sz="2000" dirty="0" smtClean="0"/>
              <a:t>Η </a:t>
            </a:r>
            <a:r>
              <a:rPr lang="el-GR" sz="2000" dirty="0"/>
              <a:t>δουλειά σας </a:t>
            </a:r>
            <a:r>
              <a:rPr lang="el-GR" sz="2400" dirty="0">
                <a:solidFill>
                  <a:srgbClr val="7030A0"/>
                </a:solidFill>
              </a:rPr>
              <a:t>δεν είναι να κάνετε συμβουλευτική </a:t>
            </a:r>
            <a:r>
              <a:rPr lang="el-GR" sz="2000" dirty="0"/>
              <a:t>στο νεαρό άτομο. Ο ρόλος σας είναι να </a:t>
            </a:r>
            <a:r>
              <a:rPr lang="el-GR" sz="2000" dirty="0" smtClean="0"/>
              <a:t>τους </a:t>
            </a:r>
            <a:r>
              <a:rPr lang="el-GR" sz="2400" dirty="0">
                <a:solidFill>
                  <a:srgbClr val="7030A0"/>
                </a:solidFill>
              </a:rPr>
              <a:t>ακούσετε και κατόπιν να προτείνετε τρόπους δράσης</a:t>
            </a:r>
            <a:r>
              <a:rPr lang="el-GR" sz="2000" dirty="0"/>
              <a:t> ή να </a:t>
            </a:r>
            <a:r>
              <a:rPr lang="el-GR" sz="2000" dirty="0" smtClean="0"/>
              <a:t>τους </a:t>
            </a:r>
            <a:r>
              <a:rPr lang="el-GR" sz="2400" dirty="0">
                <a:solidFill>
                  <a:srgbClr val="7030A0"/>
                </a:solidFill>
              </a:rPr>
              <a:t>παραπέμψετε σε αρμόδια πρόσωπα</a:t>
            </a:r>
            <a:r>
              <a:rPr lang="el-GR" sz="2000" dirty="0"/>
              <a:t> (π.χ. στο σχολικό σύμβουλο ή σε άλλο φορέα). </a:t>
            </a:r>
            <a:endParaRPr lang="el-GR" sz="2000" dirty="0" smtClean="0"/>
          </a:p>
          <a:p>
            <a:r>
              <a:rPr lang="el-GR" sz="2000" dirty="0" smtClean="0"/>
              <a:t>Να συζητάτε πάντα με τους/τις νέους/-</a:t>
            </a:r>
            <a:r>
              <a:rPr lang="el-GR" sz="2000" dirty="0"/>
              <a:t>ες </a:t>
            </a:r>
            <a:r>
              <a:rPr lang="el-GR" sz="2400" dirty="0" smtClean="0">
                <a:solidFill>
                  <a:srgbClr val="7030A0"/>
                </a:solidFill>
              </a:rPr>
              <a:t>ποιος </a:t>
            </a:r>
            <a:r>
              <a:rPr lang="el-GR" sz="2400" dirty="0">
                <a:solidFill>
                  <a:srgbClr val="7030A0"/>
                </a:solidFill>
              </a:rPr>
              <a:t>νομίζουν ότι είναι ο καλύτερος τρόπος να λάβουν βοήθεια </a:t>
            </a:r>
            <a:endParaRPr lang="el-GR" sz="2400" dirty="0" smtClean="0">
              <a:solidFill>
                <a:srgbClr val="7030A0"/>
              </a:solidFill>
            </a:endParaRPr>
          </a:p>
          <a:p>
            <a:r>
              <a:rPr lang="el-GR" sz="2000" dirty="0" smtClean="0"/>
              <a:t>Να </a:t>
            </a:r>
            <a:r>
              <a:rPr lang="el-GR" sz="2000" dirty="0"/>
              <a:t>τους δίνετε πληροφορίες για </a:t>
            </a:r>
            <a:r>
              <a:rPr lang="el-GR" sz="2400" dirty="0" smtClean="0">
                <a:solidFill>
                  <a:srgbClr val="7030A0"/>
                </a:solidFill>
              </a:rPr>
              <a:t>φορείς </a:t>
            </a:r>
            <a:r>
              <a:rPr lang="el-GR" sz="2400" dirty="0">
                <a:solidFill>
                  <a:srgbClr val="7030A0"/>
                </a:solidFill>
              </a:rPr>
              <a:t>υποστήριξης ή γραμμές βοήθειας</a:t>
            </a:r>
            <a:r>
              <a:rPr lang="el-GR" sz="2000" dirty="0"/>
              <a:t> που ειδικεύονται στην έμφυλη βία.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19094475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12875"/>
            <a:ext cx="7772400" cy="3463925"/>
          </a:xfrm>
          <a:ln>
            <a:solidFill>
              <a:srgbClr val="7030A0"/>
            </a:solidFill>
          </a:ln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3200" b="1" spc="-100" dirty="0">
                <a:solidFill>
                  <a:srgbClr val="7030A0"/>
                </a:solidFill>
              </a:rPr>
              <a:t>THANK YOU </a:t>
            </a:r>
            <a:br>
              <a:rPr lang="en-US" sz="3200" b="1" spc="-100" dirty="0">
                <a:solidFill>
                  <a:srgbClr val="7030A0"/>
                </a:solidFill>
              </a:rPr>
            </a:br>
            <a:r>
              <a:rPr lang="en-US" sz="3200" b="1" spc="-100" dirty="0">
                <a:solidFill>
                  <a:srgbClr val="7030A0"/>
                </a:solidFill>
              </a:rPr>
              <a:t>FOR YOUR ATTENTION</a:t>
            </a:r>
            <a:r>
              <a:rPr lang="en-US" sz="3200" b="1" spc="-100" dirty="0" smtClean="0">
                <a:solidFill>
                  <a:srgbClr val="7030A0"/>
                </a:solidFill>
              </a:rPr>
              <a:t>!</a:t>
            </a:r>
            <a:r>
              <a:rPr lang="en-US" sz="3200" b="1" spc="-100" dirty="0" smtClean="0"/>
              <a:t/>
            </a:r>
            <a:br>
              <a:rPr lang="en-US" sz="3200" b="1" spc="-100" dirty="0" smtClean="0"/>
            </a:br>
            <a:r>
              <a:rPr lang="en-US" sz="3200" b="1" spc="-100" dirty="0"/>
              <a:t/>
            </a:r>
            <a:br>
              <a:rPr lang="en-US" sz="3200" b="1" spc="-100" dirty="0"/>
            </a:br>
            <a:r>
              <a:rPr lang="en-US" sz="3200" dirty="0" smtClean="0">
                <a:latin typeface="+mn-lt"/>
              </a:rPr>
              <a:t>website:  </a:t>
            </a:r>
            <a:r>
              <a:rPr lang="en-US" sz="3200" dirty="0" smtClean="0">
                <a:latin typeface="+mn-lt"/>
                <a:hlinkClick r:id="rId2"/>
              </a:rPr>
              <a:t>www.medinstgenderstudies.org</a:t>
            </a:r>
            <a:r>
              <a:rPr lang="en-US" sz="3200" dirty="0" smtClean="0">
                <a:latin typeface="+mn-lt"/>
              </a:rPr>
              <a:t> 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email: </a:t>
            </a:r>
            <a:r>
              <a:rPr lang="en-US" sz="3200" dirty="0" smtClean="0">
                <a:latin typeface="+mn-lt"/>
                <a:hlinkClick r:id="rId3"/>
              </a:rPr>
              <a:t>info@medinstgenderstudies.org</a:t>
            </a:r>
            <a:r>
              <a:rPr lang="en-US" sz="3200" dirty="0" smtClean="0">
                <a:latin typeface="+mn-lt"/>
              </a:rPr>
              <a:t> / </a:t>
            </a:r>
            <a:br>
              <a:rPr lang="en-US" sz="3200" dirty="0" smtClean="0">
                <a:latin typeface="+mn-lt"/>
              </a:rPr>
            </a:br>
            <a:r>
              <a:rPr lang="en-US" sz="2700" dirty="0" smtClean="0">
                <a:latin typeface="+mn-lt"/>
              </a:rPr>
              <a:t>tel: +357 22351274 (ext.114/115/117)</a:t>
            </a:r>
            <a:endParaRPr lang="en-US" sz="2700" dirty="0">
              <a:latin typeface="+mn-lt"/>
            </a:endParaRPr>
          </a:p>
        </p:txBody>
      </p:sp>
      <p:pic>
        <p:nvPicPr>
          <p:cNvPr id="26627" name="Picture 2" descr="http://www.winsonyeung.com/wp-content/uploads/2012/12/f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191125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Logo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3213"/>
            <a:ext cx="2995613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http://www.wordstream.com/images/facebook-vs-google-advertis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9388" y="5191125"/>
            <a:ext cx="121761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Εμπειρική Μάθηση και Ενδυνάμωση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" y="2564904"/>
            <a:ext cx="8229600" cy="3205981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Το </a:t>
            </a:r>
            <a:r>
              <a:rPr lang="en-GB" sz="2400" dirty="0"/>
              <a:t>Youth</a:t>
            </a:r>
            <a:r>
              <a:rPr lang="el-GR" sz="2400" dirty="0"/>
              <a:t>4</a:t>
            </a:r>
            <a:r>
              <a:rPr lang="en-GB" sz="2400" dirty="0"/>
              <a:t>Youth </a:t>
            </a:r>
            <a:r>
              <a:rPr lang="el-GR" sz="2400" dirty="0"/>
              <a:t>χρησιμοποιεί πολλές διασκεδαστικές, βιωματικές και διαδραστικές μεθόδους </a:t>
            </a:r>
            <a:r>
              <a:rPr lang="el-GR" sz="2400" dirty="0" smtClean="0"/>
              <a:t>όπως: </a:t>
            </a:r>
          </a:p>
          <a:p>
            <a:r>
              <a:rPr lang="el-GR" sz="2400" dirty="0" smtClean="0"/>
              <a:t>ομαδική </a:t>
            </a:r>
            <a:r>
              <a:rPr lang="el-GR" sz="2400" dirty="0"/>
              <a:t>συζήτηση, </a:t>
            </a:r>
            <a:endParaRPr lang="el-GR" sz="2400" dirty="0" smtClean="0"/>
          </a:p>
          <a:p>
            <a:r>
              <a:rPr lang="el-GR" sz="2400" dirty="0" smtClean="0"/>
              <a:t>παιχνίδι </a:t>
            </a:r>
            <a:r>
              <a:rPr lang="el-GR" sz="2400" dirty="0"/>
              <a:t>ρόλων, </a:t>
            </a:r>
            <a:endParaRPr lang="el-GR" sz="2400" dirty="0" smtClean="0"/>
          </a:p>
          <a:p>
            <a:r>
              <a:rPr lang="el-GR" sz="2400" dirty="0" smtClean="0"/>
              <a:t>θεατρικό παιγνίδι</a:t>
            </a:r>
          </a:p>
          <a:p>
            <a:r>
              <a:rPr lang="el-GR" sz="2400" dirty="0" smtClean="0"/>
              <a:t>ελεύθερους </a:t>
            </a:r>
            <a:r>
              <a:rPr lang="el-GR" sz="2400" dirty="0"/>
              <a:t>συνειρμούς, </a:t>
            </a:r>
            <a:endParaRPr lang="el-GR" sz="2400" dirty="0" smtClean="0"/>
          </a:p>
          <a:p>
            <a:r>
              <a:rPr lang="el-GR" sz="2400" dirty="0" smtClean="0"/>
              <a:t>συζήτηση </a:t>
            </a:r>
            <a:r>
              <a:rPr lang="el-GR" sz="2400" dirty="0"/>
              <a:t>σε μικρές ομάδες, </a:t>
            </a:r>
            <a:endParaRPr lang="el-GR" sz="2400" dirty="0" smtClean="0"/>
          </a:p>
          <a:p>
            <a:r>
              <a:rPr lang="el-GR" sz="2400" dirty="0" smtClean="0"/>
              <a:t>υποθετικά σενάρια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99592" y="1556792"/>
            <a:ext cx="7272808" cy="707886"/>
          </a:xfrm>
          <a:prstGeom prst="rect">
            <a:avLst/>
          </a:prstGeom>
          <a:solidFill>
            <a:srgbClr val="FFCC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i="1" dirty="0"/>
              <a:t>Ένα αρχαίο ρητό λέει: Πες μου… ξεχνάω. Δείξε μου… θυμάμαι. Κάνε με να συμμετέχω… κατανοώ.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 rot="21419315">
            <a:off x="5183345" y="3560162"/>
            <a:ext cx="3816424" cy="3170099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Οι νέοι </a:t>
            </a:r>
            <a:r>
              <a:rPr lang="el-GR" dirty="0"/>
              <a:t>και </a:t>
            </a:r>
            <a:r>
              <a:rPr lang="el-GR" dirty="0" smtClean="0"/>
              <a:t>οι νέες μαθαίνουν </a:t>
            </a:r>
            <a:r>
              <a:rPr lang="el-GR" dirty="0"/>
              <a:t>«</a:t>
            </a:r>
            <a:r>
              <a:rPr lang="el-GR" dirty="0" smtClean="0"/>
              <a:t>συμμετέχοντας» , ανταλλάσουν απόψεις και μαθαίνουν ο ένας από τον άλλο, αποκτούν τον </a:t>
            </a:r>
            <a:r>
              <a:rPr lang="el-GR" dirty="0"/>
              <a:t>έλεγχο της εκπαιδευτικής </a:t>
            </a:r>
            <a:r>
              <a:rPr lang="el-GR" dirty="0" smtClean="0"/>
              <a:t>διαδικασίας και δημιουργούν οι ίδιοι τα δικά τους μηνύματα τα οποία </a:t>
            </a:r>
            <a:r>
              <a:rPr lang="el-GR" dirty="0"/>
              <a:t>αισθάνονται ότι </a:t>
            </a:r>
            <a:r>
              <a:rPr lang="el-GR" dirty="0" smtClean="0"/>
              <a:t> τους ανήκουν</a:t>
            </a:r>
            <a:r>
              <a:rPr lang="el-GR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99449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 rot="236796">
            <a:off x="4822541" y="1151841"/>
            <a:ext cx="3992528" cy="5136776"/>
          </a:xfrm>
          <a:prstGeom prst="roundRect">
            <a:avLst/>
          </a:prstGeom>
          <a:solidFill>
            <a:srgbClr val="E1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 Diagonal Corner Rectangle 3"/>
          <p:cNvSpPr/>
          <p:nvPr/>
        </p:nvSpPr>
        <p:spPr>
          <a:xfrm rot="20906426">
            <a:off x="460838" y="1548929"/>
            <a:ext cx="3985824" cy="3211280"/>
          </a:xfrm>
          <a:prstGeom prst="round2Diag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954524">
            <a:off x="410495" y="1669713"/>
            <a:ext cx="41144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«Δεν ήταν </a:t>
            </a:r>
            <a:r>
              <a:rPr lang="el-GR" dirty="0" smtClean="0"/>
              <a:t>όπως την τάξη, </a:t>
            </a:r>
            <a:r>
              <a:rPr lang="el-GR" dirty="0"/>
              <a:t>όπου </a:t>
            </a:r>
            <a:r>
              <a:rPr lang="el-GR" dirty="0" smtClean="0"/>
              <a:t>ο καθηγητής </a:t>
            </a:r>
            <a:r>
              <a:rPr lang="el-GR" dirty="0"/>
              <a:t>μόνο </a:t>
            </a:r>
            <a:r>
              <a:rPr lang="el-GR" dirty="0" smtClean="0"/>
              <a:t>μιλά… μιλά. </a:t>
            </a:r>
            <a:r>
              <a:rPr lang="el-GR" dirty="0"/>
              <a:t>Αυτά τα εργαστήρια </a:t>
            </a:r>
            <a:r>
              <a:rPr lang="el-GR" dirty="0" smtClean="0"/>
              <a:t>μας έδωσαν </a:t>
            </a:r>
            <a:r>
              <a:rPr lang="el-GR" dirty="0"/>
              <a:t>την ευκαιρία να </a:t>
            </a:r>
            <a:r>
              <a:rPr lang="el-GR" dirty="0" smtClean="0"/>
              <a:t>εκφράσουμε </a:t>
            </a:r>
            <a:r>
              <a:rPr lang="el-GR" dirty="0"/>
              <a:t>τη </a:t>
            </a:r>
            <a:r>
              <a:rPr lang="el-GR" dirty="0" smtClean="0"/>
              <a:t>δική μας γνώμη. Επίσης, </a:t>
            </a:r>
            <a:r>
              <a:rPr lang="el-GR" dirty="0"/>
              <a:t>οι συζητήσεις </a:t>
            </a:r>
            <a:r>
              <a:rPr lang="el-GR" dirty="0" smtClean="0"/>
              <a:t>μας βοήθησαν ώστε να μάθουμε να σεβόμαστε  </a:t>
            </a:r>
            <a:r>
              <a:rPr lang="el-GR" dirty="0"/>
              <a:t>τους άλλους </a:t>
            </a:r>
            <a:r>
              <a:rPr lang="el-GR" dirty="0" smtClean="0"/>
              <a:t>και τις απόψεις τους αλλά </a:t>
            </a:r>
            <a:r>
              <a:rPr lang="el-GR" dirty="0"/>
              <a:t>και να </a:t>
            </a:r>
            <a:r>
              <a:rPr lang="el-GR" dirty="0" smtClean="0"/>
              <a:t>μάθουμε </a:t>
            </a:r>
            <a:r>
              <a:rPr lang="el-GR" dirty="0"/>
              <a:t>από τους άλλους »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336796">
            <a:off x="4964677" y="1185240"/>
            <a:ext cx="36137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«Μου </a:t>
            </a:r>
            <a:r>
              <a:rPr lang="el-GR" dirty="0"/>
              <a:t>άρεσε το γεγονός ότι [οι εκπαιδευτές] </a:t>
            </a:r>
            <a:r>
              <a:rPr lang="el-GR" dirty="0" smtClean="0"/>
              <a:t> δεν επιχειρούσαν </a:t>
            </a:r>
            <a:r>
              <a:rPr lang="el-GR" dirty="0"/>
              <a:t>να </a:t>
            </a:r>
            <a:r>
              <a:rPr lang="el-GR" dirty="0" smtClean="0"/>
              <a:t>επιβάλουν οποιαδήποτε άποψη. Τα θέματα προέκυπταν </a:t>
            </a:r>
            <a:r>
              <a:rPr lang="el-GR" dirty="0"/>
              <a:t>από τις συζητήσεις μεταξύ μας και αυτό </a:t>
            </a:r>
            <a:r>
              <a:rPr lang="el-GR" dirty="0" smtClean="0"/>
              <a:t>μας βοήθησε να εμπεδώσουμε τα θέματα καλύτερα. </a:t>
            </a:r>
            <a:r>
              <a:rPr lang="el-GR" dirty="0"/>
              <a:t>Είχαμε επίσης την ευκαιρία να </a:t>
            </a:r>
            <a:r>
              <a:rPr lang="el-GR" dirty="0" smtClean="0"/>
              <a:t>ακούσουμε και  </a:t>
            </a:r>
            <a:r>
              <a:rPr lang="el-GR" dirty="0"/>
              <a:t>«την άλλη πλευρά». Μέσα από τη συζήτηση </a:t>
            </a:r>
            <a:r>
              <a:rPr lang="el-GR" dirty="0" smtClean="0"/>
              <a:t>μπορούσε κάποιος να αντιληφθεί ποιο </a:t>
            </a:r>
            <a:r>
              <a:rPr lang="el-GR" dirty="0"/>
              <a:t>είναι το </a:t>
            </a:r>
            <a:r>
              <a:rPr lang="el-GR" dirty="0" smtClean="0"/>
              <a:t>σωστό, </a:t>
            </a:r>
            <a:r>
              <a:rPr lang="el-GR" dirty="0"/>
              <a:t>χωρίς κάποιος να </a:t>
            </a:r>
            <a:r>
              <a:rPr lang="el-GR" dirty="0" smtClean="0"/>
              <a:t>χρειάζεται να του το επιβάλει </a:t>
            </a:r>
            <a:r>
              <a:rPr lang="el-GR" dirty="0"/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87543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Γιατί </a:t>
            </a:r>
            <a:r>
              <a:rPr lang="en-GB" b="1" dirty="0" smtClean="0"/>
              <a:t>Youth 4 Youth</a:t>
            </a:r>
            <a:r>
              <a:rPr lang="el-GR" b="1" dirty="0" smtClean="0"/>
              <a:t>; Οφέλη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040560"/>
          </a:xfrm>
        </p:spPr>
        <p:txBody>
          <a:bodyPr/>
          <a:lstStyle/>
          <a:p>
            <a:r>
              <a:rPr lang="el-GR" sz="1800" dirty="0" smtClean="0"/>
              <a:t>Σημαντική </a:t>
            </a:r>
            <a:r>
              <a:rPr lang="el-GR" sz="2000" b="1" dirty="0" smtClean="0">
                <a:solidFill>
                  <a:srgbClr val="002060"/>
                </a:solidFill>
              </a:rPr>
              <a:t>μεταβολή </a:t>
            </a:r>
            <a:r>
              <a:rPr lang="el-GR" sz="2000" b="1" dirty="0">
                <a:solidFill>
                  <a:srgbClr val="002060"/>
                </a:solidFill>
              </a:rPr>
              <a:t>στη στάση και την ανοχή τους </a:t>
            </a:r>
            <a:r>
              <a:rPr lang="el-GR" sz="1800" dirty="0"/>
              <a:t>απέναντι στην ανισότητα και την </a:t>
            </a:r>
            <a:r>
              <a:rPr lang="el-GR" sz="1800" dirty="0" smtClean="0"/>
              <a:t>κακοποίηση (</a:t>
            </a:r>
            <a:r>
              <a:rPr lang="en-GB" sz="1800" dirty="0" smtClean="0"/>
              <a:t>PRE and POST questionnaires)</a:t>
            </a:r>
          </a:p>
          <a:p>
            <a:r>
              <a:rPr lang="el-GR" sz="1800" dirty="0" smtClean="0"/>
              <a:t>Ευκαιρία </a:t>
            </a:r>
            <a:r>
              <a:rPr lang="el-GR" sz="1800" dirty="0"/>
              <a:t>να διερευνήσουν </a:t>
            </a:r>
            <a:r>
              <a:rPr lang="el-GR" sz="2000" b="1" dirty="0">
                <a:solidFill>
                  <a:srgbClr val="002060"/>
                </a:solidFill>
              </a:rPr>
              <a:t>ζητήματα που συνήθως δεν κουβεντιάζονται </a:t>
            </a:r>
            <a:r>
              <a:rPr lang="el-GR" sz="1800" dirty="0"/>
              <a:t>στο σχολείο ή σε πλαίσια μη-τυπικής </a:t>
            </a:r>
            <a:r>
              <a:rPr lang="el-GR" sz="1800" dirty="0" smtClean="0"/>
              <a:t>εκπαίδευσης</a:t>
            </a:r>
            <a:endParaRPr lang="en-GB" sz="1800" dirty="0"/>
          </a:p>
          <a:p>
            <a:r>
              <a:rPr lang="el-GR" sz="1800" dirty="0" smtClean="0"/>
              <a:t>Δυνατότητα να εκφράσουν </a:t>
            </a:r>
            <a:r>
              <a:rPr lang="el-GR" sz="1800" dirty="0"/>
              <a:t>τις απόψεις τους, </a:t>
            </a:r>
            <a:r>
              <a:rPr lang="el-GR" sz="2000" b="1" dirty="0">
                <a:solidFill>
                  <a:srgbClr val="002060"/>
                </a:solidFill>
              </a:rPr>
              <a:t>να αναπτύξουν τις επικοινωνιακές τους δεξιότητες</a:t>
            </a:r>
            <a:r>
              <a:rPr lang="el-GR" sz="1800" dirty="0"/>
              <a:t> και να ανταλλάξουν ιδέες με τους/τις συνομήλικους/-ές </a:t>
            </a:r>
            <a:r>
              <a:rPr lang="el-GR" sz="1800" dirty="0" smtClean="0"/>
              <a:t>τους (</a:t>
            </a:r>
            <a:r>
              <a:rPr lang="el-GR" sz="1800" dirty="0" smtClean="0">
                <a:solidFill>
                  <a:srgbClr val="C00000"/>
                </a:solidFill>
              </a:rPr>
              <a:t>Κάτι που απολαμβάνουν ιδιαίτερα!)</a:t>
            </a:r>
          </a:p>
          <a:p>
            <a:r>
              <a:rPr lang="el-GR" sz="1800" dirty="0"/>
              <a:t>Αυξήθηκαν σημαντικά </a:t>
            </a:r>
            <a:r>
              <a:rPr lang="el-GR" sz="2000" b="1" dirty="0">
                <a:solidFill>
                  <a:srgbClr val="002060"/>
                </a:solidFill>
              </a:rPr>
              <a:t>οι γνώσεις τους </a:t>
            </a:r>
            <a:r>
              <a:rPr lang="el-GR" sz="1800" dirty="0"/>
              <a:t>για τις έμφυλες νόρμες και τον τρόπο που επηρεάζουν τη ζωή </a:t>
            </a:r>
            <a:r>
              <a:rPr lang="el-GR" sz="1800" dirty="0" smtClean="0"/>
              <a:t>τους</a:t>
            </a:r>
          </a:p>
          <a:p>
            <a:r>
              <a:rPr lang="el-GR" sz="1800" dirty="0" smtClean="0"/>
              <a:t>Εκφράζουν </a:t>
            </a:r>
            <a:r>
              <a:rPr lang="el-GR" sz="1800" dirty="0"/>
              <a:t>με μεγαλύτερη </a:t>
            </a:r>
            <a:r>
              <a:rPr lang="el-GR" sz="2000" b="1" dirty="0">
                <a:solidFill>
                  <a:srgbClr val="002060"/>
                </a:solidFill>
              </a:rPr>
              <a:t>αυτοπεποίθηση την ατομικότητά </a:t>
            </a:r>
            <a:r>
              <a:rPr lang="el-GR" sz="1800" dirty="0"/>
              <a:t>τους και να απαιτούν το σεβασμό των άλλων γι’ αυτό που είναι και, συγχρόνως, δεσμεύτηκαν να </a:t>
            </a:r>
            <a:r>
              <a:rPr lang="el-GR" sz="2000" b="1" dirty="0">
                <a:solidFill>
                  <a:srgbClr val="002060"/>
                </a:solidFill>
              </a:rPr>
              <a:t>σέβονται εξίσου τα άλλα </a:t>
            </a:r>
            <a:r>
              <a:rPr lang="el-GR" sz="2000" b="1" dirty="0" smtClean="0">
                <a:solidFill>
                  <a:srgbClr val="002060"/>
                </a:solidFill>
              </a:rPr>
              <a:t>άτομα</a:t>
            </a:r>
            <a:endParaRPr lang="en-US" sz="1800" dirty="0"/>
          </a:p>
          <a:p>
            <a:r>
              <a:rPr lang="el-GR" sz="1800" dirty="0"/>
              <a:t>Συνειδητοποίησαν την </a:t>
            </a:r>
            <a:r>
              <a:rPr lang="el-GR" sz="2000" b="1" dirty="0">
                <a:solidFill>
                  <a:srgbClr val="002060"/>
                </a:solidFill>
              </a:rPr>
              <a:t>ύπαρξη διαφορετικών μορφών έμφυλης βίας </a:t>
            </a:r>
            <a:r>
              <a:rPr lang="el-GR" sz="1800" dirty="0"/>
              <a:t>και απέκτησαν την ικανότητα να τις </a:t>
            </a:r>
            <a:r>
              <a:rPr lang="el-GR" sz="2000" b="1" dirty="0">
                <a:solidFill>
                  <a:srgbClr val="002060"/>
                </a:solidFill>
              </a:rPr>
              <a:t>αναγνωρίζουν</a:t>
            </a:r>
            <a:endParaRPr lang="en-US" sz="2000" b="1" dirty="0">
              <a:solidFill>
                <a:srgbClr val="002060"/>
              </a:solidFill>
            </a:endParaRPr>
          </a:p>
          <a:p>
            <a:r>
              <a:rPr lang="el-GR" sz="1800" dirty="0"/>
              <a:t>Ένιωσαν </a:t>
            </a:r>
            <a:r>
              <a:rPr lang="el-GR" sz="2000" b="1" dirty="0">
                <a:solidFill>
                  <a:srgbClr val="002060"/>
                </a:solidFill>
              </a:rPr>
              <a:t>αρκετά δυνατοί</a:t>
            </a:r>
            <a:r>
              <a:rPr lang="el-GR" sz="1800" dirty="0"/>
              <a:t>/-ές για να </a:t>
            </a:r>
            <a:r>
              <a:rPr lang="el-GR" sz="2000" b="1" dirty="0">
                <a:solidFill>
                  <a:srgbClr val="002060"/>
                </a:solidFill>
              </a:rPr>
              <a:t>αντιμετωπίσουν περιστατικά </a:t>
            </a:r>
            <a:r>
              <a:rPr lang="el-GR" sz="1800" dirty="0"/>
              <a:t>έμφυλης βίας και να τα εμποδίσουν να επηρεάσουν τη ζωή τους:</a:t>
            </a:r>
            <a:endParaRPr lang="en-US" sz="18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2948266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589293" y="1196752"/>
            <a:ext cx="3960440" cy="1728192"/>
          </a:xfrm>
          <a:prstGeom prst="wedgeEllipseCallou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«Ήταν </a:t>
            </a:r>
            <a:r>
              <a:rPr lang="el-GR" dirty="0">
                <a:solidFill>
                  <a:schemeClr val="tx1"/>
                </a:solidFill>
              </a:rPr>
              <a:t>συναρπαστικό! Όλα ήταν </a:t>
            </a:r>
            <a:r>
              <a:rPr lang="el-GR" dirty="0" smtClean="0">
                <a:solidFill>
                  <a:schemeClr val="tx1"/>
                </a:solidFill>
              </a:rPr>
              <a:t>εξαιρετικά. </a:t>
            </a:r>
            <a:r>
              <a:rPr lang="el-GR" dirty="0">
                <a:solidFill>
                  <a:schemeClr val="tx1"/>
                </a:solidFill>
              </a:rPr>
              <a:t>Απόλαυσα κάθε </a:t>
            </a:r>
            <a:r>
              <a:rPr lang="el-GR" dirty="0" smtClean="0">
                <a:solidFill>
                  <a:schemeClr val="tx1"/>
                </a:solidFill>
              </a:rPr>
              <a:t>λεπτό!»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148064" y="1628800"/>
            <a:ext cx="3528392" cy="1584176"/>
          </a:xfrm>
          <a:prstGeom prst="wedgeRoundRectCallou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«Ήταν </a:t>
            </a:r>
            <a:r>
              <a:rPr lang="el-GR" dirty="0">
                <a:solidFill>
                  <a:schemeClr val="tx1"/>
                </a:solidFill>
              </a:rPr>
              <a:t>διασκεδαστικό, δημιουργικό και </a:t>
            </a:r>
            <a:r>
              <a:rPr lang="el-GR" dirty="0" smtClean="0">
                <a:solidFill>
                  <a:schemeClr val="tx1"/>
                </a:solidFill>
              </a:rPr>
              <a:t>είχαμε </a:t>
            </a:r>
            <a:r>
              <a:rPr lang="el-GR" dirty="0">
                <a:solidFill>
                  <a:schemeClr val="tx1"/>
                </a:solidFill>
              </a:rPr>
              <a:t>την ευκαιρία να εκφραστούμε και να </a:t>
            </a:r>
            <a:r>
              <a:rPr lang="el-GR" dirty="0" smtClean="0">
                <a:solidFill>
                  <a:schemeClr val="tx1"/>
                </a:solidFill>
              </a:rPr>
              <a:t>μιλήσουμε </a:t>
            </a:r>
            <a:r>
              <a:rPr lang="el-GR" dirty="0">
                <a:solidFill>
                  <a:schemeClr val="tx1"/>
                </a:solidFill>
              </a:rPr>
              <a:t>για </a:t>
            </a:r>
            <a:r>
              <a:rPr lang="el-GR" dirty="0" smtClean="0">
                <a:solidFill>
                  <a:schemeClr val="tx1"/>
                </a:solidFill>
              </a:rPr>
              <a:t>τις προσωπικές μας εμπειρίες»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94927" y="3233936"/>
            <a:ext cx="4846803" cy="2602543"/>
          </a:xfrm>
          <a:prstGeom prst="cloudCallout">
            <a:avLst/>
          </a:prstGeom>
          <a:solidFill>
            <a:srgbClr val="EAD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3565711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«Ταυτιστήκαμε με τους χαρακτήρες στο παιγνίδι ρόλων. Χρησιμοποιήσατε παραδείγματα τα οποία βιώνουμε στην </a:t>
            </a:r>
            <a:r>
              <a:rPr lang="el-GR" dirty="0"/>
              <a:t>πραγματική </a:t>
            </a:r>
            <a:r>
              <a:rPr lang="el-GR" dirty="0" smtClean="0"/>
              <a:t>ζωή. Καταλάβαμε πολλά πράγματα για τον εαυτό μας </a:t>
            </a:r>
            <a:r>
              <a:rPr lang="el-GR" dirty="0"/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34150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97768"/>
            <a:ext cx="8229600" cy="1143000"/>
          </a:xfrm>
        </p:spPr>
        <p:txBody>
          <a:bodyPr/>
          <a:lstStyle/>
          <a:p>
            <a:r>
              <a:rPr lang="el-GR" b="1" dirty="0" smtClean="0"/>
              <a:t>Ενδυνάμωση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3816424" cy="4530725"/>
          </a:xfrm>
        </p:spPr>
        <p:txBody>
          <a:bodyPr/>
          <a:lstStyle/>
          <a:p>
            <a:r>
              <a:rPr lang="el-GR" sz="2000" dirty="0" smtClean="0"/>
              <a:t>Βασικός </a:t>
            </a:r>
            <a:r>
              <a:rPr lang="el-GR" sz="2000" dirty="0"/>
              <a:t>στόχος του </a:t>
            </a:r>
            <a:r>
              <a:rPr lang="en-GB" sz="2000" dirty="0"/>
              <a:t>Youth</a:t>
            </a:r>
            <a:r>
              <a:rPr lang="el-GR" sz="2000" dirty="0"/>
              <a:t>4</a:t>
            </a:r>
            <a:r>
              <a:rPr lang="en-GB" sz="2000" dirty="0"/>
              <a:t>Youth </a:t>
            </a:r>
            <a:r>
              <a:rPr lang="el-GR" sz="2000" dirty="0"/>
              <a:t>είναι η ενδυνάμωση των νέων ώστε να </a:t>
            </a:r>
            <a:r>
              <a:rPr lang="el-GR" sz="2000" dirty="0" smtClean="0"/>
              <a:t>μπορούν να προστατεύουν τους εαυτούς τους και τους/τις συνομήλικους/κες τους από την έμφυλη βία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 rot="21285469">
            <a:off x="4276038" y="1964566"/>
            <a:ext cx="4514592" cy="3600986"/>
          </a:xfrm>
          <a:prstGeom prst="rect">
            <a:avLst/>
          </a:prstGeom>
          <a:solidFill>
            <a:srgbClr val="E1F0FF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1900" dirty="0" smtClean="0"/>
              <a:t>Σημαντική αύξηση της γνώσης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900" dirty="0" smtClean="0"/>
              <a:t>Επίγνωση - αναγνωρίζουν τα περιστατικά έμφυλης βίας - αύξηση </a:t>
            </a:r>
            <a:r>
              <a:rPr lang="el-GR" sz="1900" dirty="0"/>
              <a:t>κ</a:t>
            </a:r>
            <a:r>
              <a:rPr lang="el-GR" sz="1900" dirty="0" smtClean="0"/>
              <a:t>ατά 74%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900" dirty="0" smtClean="0"/>
              <a:t>Κατάρριψη μύθων που αφορούν την ΕΒ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900" dirty="0" smtClean="0"/>
              <a:t>Ξέρουν πώς να αντιδράσουν σε περιστατικά ΕΒ (αύξηση 77%)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900" dirty="0" smtClean="0"/>
              <a:t>Νοιώθουν έτοιμοι και ικανοί να παρέμβουν σε περιστατικά ΕΒ    </a:t>
            </a:r>
            <a:r>
              <a:rPr lang="el-GR" sz="1900" dirty="0"/>
              <a:t>(αύξηση </a:t>
            </a:r>
            <a:r>
              <a:rPr lang="el-GR" sz="1900" dirty="0" smtClean="0"/>
              <a:t>72%)</a:t>
            </a:r>
            <a:endParaRPr lang="el-GR" sz="1900" dirty="0"/>
          </a:p>
          <a:p>
            <a:pPr marL="285750" indent="-285750">
              <a:buFont typeface="Arial" pitchFamily="34" charset="0"/>
              <a:buChar char="•"/>
            </a:pPr>
            <a:endParaRPr lang="el-GR" sz="1900" dirty="0"/>
          </a:p>
        </p:txBody>
      </p:sp>
    </p:spTree>
    <p:extLst>
      <p:ext uri="{BB962C8B-B14F-4D97-AF65-F5344CB8AC3E}">
        <p14:creationId xmlns:p14="http://schemas.microsoft.com/office/powerpoint/2010/main" xmlns="" val="396171539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97768"/>
            <a:ext cx="8229600" cy="1143000"/>
          </a:xfrm>
        </p:spPr>
        <p:txBody>
          <a:bodyPr/>
          <a:lstStyle/>
          <a:p>
            <a:r>
              <a:rPr lang="el-GR" b="1" dirty="0" smtClean="0"/>
              <a:t>Ενδυνάμωση μέσω Αλληλοδιδακτικής Προσέγγισης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3816424" cy="4530725"/>
          </a:xfrm>
        </p:spPr>
        <p:txBody>
          <a:bodyPr/>
          <a:lstStyle/>
          <a:p>
            <a:r>
              <a:rPr lang="el-GR" sz="2000" dirty="0" smtClean="0"/>
              <a:t>Μέσω της </a:t>
            </a:r>
            <a:r>
              <a:rPr lang="el-GR" sz="2000" dirty="0"/>
              <a:t>αλληλοδιδακτική </a:t>
            </a:r>
            <a:r>
              <a:rPr lang="el-GR" sz="2000" dirty="0" smtClean="0"/>
              <a:t>προσέγγισης, οι νέοι έχουν την ευκαιρία να γίνουν οι ίδιοι/ες εκπαιδευτές</a:t>
            </a:r>
          </a:p>
          <a:p>
            <a:r>
              <a:rPr lang="el-GR" sz="2000" dirty="0" smtClean="0"/>
              <a:t>Η </a:t>
            </a:r>
            <a:r>
              <a:rPr lang="el-GR" sz="2000" dirty="0"/>
              <a:t>αλληλοδιδακτική προσέγγιση </a:t>
            </a:r>
            <a:r>
              <a:rPr lang="el-GR" sz="2000" dirty="0" smtClean="0"/>
              <a:t>συμβάλλει σημαντικά </a:t>
            </a:r>
            <a:r>
              <a:rPr lang="el-GR" sz="2000" dirty="0"/>
              <a:t>στην ενδυνάμωση των νέων </a:t>
            </a:r>
            <a:r>
              <a:rPr lang="el-GR" sz="2000" dirty="0" smtClean="0"/>
              <a:t>ανθρώπων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 rot="21285469">
            <a:off x="4276039" y="1464411"/>
            <a:ext cx="4514592" cy="5062924"/>
          </a:xfrm>
          <a:prstGeom prst="rect">
            <a:avLst/>
          </a:prstGeom>
          <a:solidFill>
            <a:srgbClr val="E1F0FF"/>
          </a:solidFill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l-GR" sz="1900" dirty="0"/>
              <a:t>τους δίνει «φωνή»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1900" dirty="0"/>
              <a:t>ενισχύει την αυτοπεποίθησή τους,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1900" dirty="0"/>
              <a:t>οι ανάγκες, οι αντιλήψεις και οι απόψεις τους ακούγονται και αποκτούν </a:t>
            </a:r>
            <a:r>
              <a:rPr lang="el-GR" sz="1900" dirty="0" smtClean="0"/>
              <a:t>σημασία.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1900" dirty="0" smtClean="0"/>
              <a:t>συνειδητοποιούν </a:t>
            </a:r>
            <a:r>
              <a:rPr lang="el-GR" sz="1900" dirty="0"/>
              <a:t>τη δυνατότητά τους να αποτελέσουν πρότυπα και να συντελέσουν στις αλλαγές του αύριο.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1900" dirty="0" smtClean="0"/>
              <a:t>βιώνουν </a:t>
            </a:r>
            <a:r>
              <a:rPr lang="el-GR" sz="1900" dirty="0"/>
              <a:t>μια σημαντική αίσθηση επιτυχίας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1900" dirty="0" smtClean="0"/>
              <a:t>αναπτύσσουν </a:t>
            </a:r>
            <a:r>
              <a:rPr lang="el-GR" sz="1900" dirty="0"/>
              <a:t>πολύτιμες δεξιότητες, όπως η ηγετική ικανότητα, ο σχεδιασμός, ο συντονισμός, η επικοινωνία και η ενσυναίσθηση</a:t>
            </a:r>
          </a:p>
        </p:txBody>
      </p:sp>
    </p:spTree>
    <p:extLst>
      <p:ext uri="{BB962C8B-B14F-4D97-AF65-F5344CB8AC3E}">
        <p14:creationId xmlns:p14="http://schemas.microsoft.com/office/powerpoint/2010/main" xmlns="" val="34409474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u.edu/duhealth/duped-new/DU_PE_JPEGs/NewIndex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4365104"/>
            <a:ext cx="4159310" cy="1930548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251520" y="548680"/>
            <a:ext cx="5264496" cy="2448272"/>
          </a:xfrm>
          <a:prstGeom prst="wedgeEllipseCallout">
            <a:avLst>
              <a:gd name="adj1" fmla="val -29763"/>
              <a:gd name="adj2" fmla="val 69180"/>
            </a:avLst>
          </a:prstGeom>
          <a:solidFill>
            <a:srgbClr val="E1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595" y="995680"/>
            <a:ext cx="4572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900" dirty="0" smtClean="0"/>
              <a:t>«Νιώθω </a:t>
            </a:r>
            <a:r>
              <a:rPr lang="el-GR" sz="1900" dirty="0"/>
              <a:t>πως </a:t>
            </a:r>
            <a:r>
              <a:rPr lang="el-GR" sz="1900" dirty="0" smtClean="0"/>
              <a:t>κέρδισ</a:t>
            </a:r>
            <a:r>
              <a:rPr lang="el-GR" sz="1900" dirty="0"/>
              <a:t>α</a:t>
            </a:r>
            <a:r>
              <a:rPr lang="el-GR" sz="1900" dirty="0" smtClean="0"/>
              <a:t> </a:t>
            </a:r>
            <a:r>
              <a:rPr lang="el-GR" sz="1900" dirty="0"/>
              <a:t>πολλά! </a:t>
            </a:r>
            <a:r>
              <a:rPr lang="el-GR" sz="1900" dirty="0" smtClean="0"/>
              <a:t>Ένιωσα πολύ ενδυναμωμένη. Μόνο και μόνο επειδή μπόρεσα </a:t>
            </a:r>
            <a:r>
              <a:rPr lang="el-GR" sz="1900" dirty="0"/>
              <a:t>να </a:t>
            </a:r>
            <a:r>
              <a:rPr lang="el-GR" sz="1900" dirty="0" smtClean="0"/>
              <a:t>χειριστώ </a:t>
            </a:r>
            <a:r>
              <a:rPr lang="el-GR" sz="1900" dirty="0"/>
              <a:t>μια δύσκολη ομάδα </a:t>
            </a:r>
            <a:r>
              <a:rPr lang="el-GR" sz="1900" dirty="0" smtClean="0"/>
              <a:t>με </a:t>
            </a:r>
            <a:r>
              <a:rPr lang="en-GB" sz="1900" dirty="0" smtClean="0"/>
              <a:t>extreme</a:t>
            </a:r>
            <a:r>
              <a:rPr lang="en-US" sz="1900" dirty="0" smtClean="0"/>
              <a:t> </a:t>
            </a:r>
            <a:r>
              <a:rPr lang="el-GR" sz="1900" dirty="0" smtClean="0"/>
              <a:t>απόψεις μου </a:t>
            </a:r>
            <a:r>
              <a:rPr lang="el-GR" sz="1900" dirty="0"/>
              <a:t>έδωσε </a:t>
            </a:r>
            <a:r>
              <a:rPr lang="el-GR" sz="1900" dirty="0" smtClean="0"/>
              <a:t>δύναμη»</a:t>
            </a:r>
            <a:endParaRPr lang="en-US" sz="1900" dirty="0"/>
          </a:p>
        </p:txBody>
      </p:sp>
      <p:sp>
        <p:nvSpPr>
          <p:cNvPr id="7" name="Cloud Callout 6"/>
          <p:cNvSpPr/>
          <p:nvPr/>
        </p:nvSpPr>
        <p:spPr>
          <a:xfrm>
            <a:off x="4965306" y="1633399"/>
            <a:ext cx="4001582" cy="3240360"/>
          </a:xfrm>
          <a:prstGeom prst="cloudCallout">
            <a:avLst>
              <a:gd name="adj1" fmla="val -53423"/>
              <a:gd name="adj2" fmla="val 3793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6211" y="2237916"/>
            <a:ext cx="36106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/>
              <a:t> </a:t>
            </a:r>
            <a:r>
              <a:rPr lang="el-GR" sz="1800" dirty="0"/>
              <a:t>« Ήταν </a:t>
            </a:r>
            <a:r>
              <a:rPr lang="el-GR" sz="1800" dirty="0" smtClean="0"/>
              <a:t>τέλεια !!!! Ήταν </a:t>
            </a:r>
            <a:r>
              <a:rPr lang="el-GR" sz="1800" dirty="0"/>
              <a:t>υπέροχο να βλέπουμε το βλέμμα στα μάτια τους. </a:t>
            </a:r>
            <a:r>
              <a:rPr lang="el-GR" sz="1800" dirty="0" smtClean="0"/>
              <a:t>Να βλέπουμε </a:t>
            </a:r>
            <a:r>
              <a:rPr lang="el-GR" sz="1800" dirty="0"/>
              <a:t>ότι έχουν </a:t>
            </a:r>
            <a:r>
              <a:rPr lang="el-GR" sz="1800" dirty="0" smtClean="0"/>
              <a:t>κατανοήσει τις έννοιες και ότι βίωσαν ό</a:t>
            </a:r>
            <a:r>
              <a:rPr lang="el-GR" sz="1800" dirty="0"/>
              <a:t>, τι </a:t>
            </a:r>
            <a:r>
              <a:rPr lang="el-GR" sz="1800" dirty="0" smtClean="0"/>
              <a:t>είχαμε </a:t>
            </a:r>
            <a:r>
              <a:rPr lang="el-GR" sz="1800" dirty="0"/>
              <a:t>βιώσει </a:t>
            </a:r>
            <a:r>
              <a:rPr lang="el-GR" sz="1800" dirty="0" smtClean="0"/>
              <a:t>και μεις πριν </a:t>
            </a:r>
            <a:r>
              <a:rPr lang="el-GR" sz="1800" dirty="0"/>
              <a:t>από αυτούς. </a:t>
            </a:r>
            <a:r>
              <a:rPr lang="el-GR" sz="1800" dirty="0" smtClean="0"/>
              <a:t>Ήταν καταπληκτική εμπειρία!!!!!»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76734413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12/09/2007 11:19:33 AM&quot;&gt;&lt;Slide id=&quot;256&quot; dur=&quot;5.282&quot;/&gt;&lt;Slide id=&quot;304&quot; dur=&quot;.953&quot;/&gt;&lt;Slide id=&quot;257&quot; dur=&quot;1.719&quot;/&gt;&lt;Slide id=&quot;304&quot; dur=&quot;.656&quot;/&gt;&lt;Slide id=&quot;256&quot; dur=&quot;.985&quot;/&gt;&lt;Slide id=&quot;304&quot; dur=&quot;1.343&quot;/&gt;&lt;Slide id=&quot;257&quot; dur=&quot;4.782&quot;/&gt;&lt;/Timings&gt;&lt;Timings time=&quot;11/10/2006 9:32:29 AM&quot;&gt;&lt;Slide id=&quot;256&quot; dur=&quot;1.703&quot;/&gt;&lt;/Timings&gt;&lt;Timings time=&quot;12/09/2006 12:41:21 PM&quot;&gt;&lt;Slide id=&quot;256&quot; dur=&quot;1.828&quot;/&gt;&lt;/Timings&gt;&lt;Timings time=&quot;24/03/2006 12:52:23 PM&quot;&gt;&lt;Slide id=&quot;256&quot; dur=&quot;1.39&quot; bld=&quot;|.1&quot;/&gt;&lt;Slide id=&quot;257&quot; dur=&quot;2.359&quot; bld=&quot;|.6|.9&quot;/&gt;&lt;Slide id=&quot;270&quot; dur=&quot;3&quot; bld=&quot;|.7|.8&quot;/&gt;&lt;Slide id=&quot;271&quot; dur=&quot;3.985&quot; bld=&quot;|.8|.8|.8|.9&quot;/&gt;&lt;Slide id=&quot;259&quot; dur=&quot;3.921&quot; bld=&quot;|.7|.9|1.6&quot;/&gt;&lt;Slide id=&quot;258&quot; dur=&quot;8.11&quot; bld=&quot;|.5|.7|.6|.6|2&quot;/&gt;&lt;/Timings&gt;&lt;Timings time=&quot;24/03/2006 11:58:51 AM&quot;&gt;&lt;Slide id=&quot;256&quot; dur=&quot;4.656&quot; bld=&quot;|.1&quot;/&gt;&lt;Slide id=&quot;257&quot; dur=&quot;3.765&quot; bld=&quot;|.8|2.1&quot;/&gt;&lt;Slide id=&quot;270&quot; dur=&quot;4.141&quot; bld=&quot;|.9|1.2|1.3&quot;/&gt;&lt;Slide id=&quot;271&quot; dur=&quot;5.031&quot; bld=&quot;|.7|.8|1.1|1.5&quot;/&gt;&lt;Slide id=&quot;259&quot; dur=&quot;6.25&quot; bld=&quot;|.8|1.2|.9|1.1&quot;/&gt;&lt;Slide id=&quot;258&quot; dur=&quot;15.719&quot; bld=&quot;|.7|1.4|.8|.8|.9|.8|.9|.9|1|1.8&quot;/&gt;&lt;Slide id=&quot;260&quot; dur=&quot;12.734&quot; bld=&quot;|.1|.5|1.6|.9|1.8&quot;/&gt;&lt;Slide id=&quot;261&quot; dur=&quot;3.641&quot; bld=&quot;|.1|1.9&quot;/&gt;&lt;Slide id=&quot;274&quot; dur=&quot;2.188&quot; bld=&quot;|1.2&quot;/&gt;&lt;Slide id=&quot;277&quot; dur=&quot;3.265&quot; bld=&quot;|.8|.9|.7&quot;/&gt;&lt;Slide id=&quot;280&quot; dur=&quot;6.141&quot; bld=&quot;|.8|.8|.6|.8|.8|1&quot;/&gt;&lt;Slide id=&quot;279&quot; dur=&quot;2.5&quot; bld=&quot;|1.7&quot;/&gt;&lt;Slide id=&quot;281&quot; dur=&quot;6.953&quot; bld=&quot;|.2|3.3|1.2|.8|.6&quot;/&gt;&lt;Slide id=&quot;282&quot; dur=&quot;4.625&quot; bld=&quot;|.5|.9|1.2|1.1&quot;/&gt;&lt;Slide id=&quot;283&quot; dur=&quot;5.25&quot; bld=&quot;|.7|1.3|.8|.8|.9&quot;/&gt;&lt;Slide id=&quot;284&quot; dur=&quot;3.937&quot; bld=&quot;|.6|1.2|.6|.7&quot;/&gt;&lt;Slide id=&quot;278&quot; dur=&quot;7.344&quot; bld=&quot;|.6|1|.8|.7|.2|.2|.5&quot;/&gt;&lt;/Timings&gt;&lt;/WMTools&gt;"/>
</p:tagLst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10">
        <a:dk1>
          <a:srgbClr val="000000"/>
        </a:dk1>
        <a:lt1>
          <a:srgbClr val="FFCC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E2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11">
        <a:dk1>
          <a:srgbClr val="000000"/>
        </a:dk1>
        <a:lt1>
          <a:srgbClr val="FFCC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F1D3EF"/>
        </a:accent2>
        <a:accent3>
          <a:srgbClr val="FFE2FF"/>
        </a:accent3>
        <a:accent4>
          <a:srgbClr val="000000"/>
        </a:accent4>
        <a:accent5>
          <a:srgbClr val="E2E2FF"/>
        </a:accent5>
        <a:accent6>
          <a:srgbClr val="DABFD9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12">
        <a:dk1>
          <a:srgbClr val="000000"/>
        </a:dk1>
        <a:lt1>
          <a:srgbClr val="FFCC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8726B2"/>
        </a:accent2>
        <a:accent3>
          <a:srgbClr val="FFE2FF"/>
        </a:accent3>
        <a:accent4>
          <a:srgbClr val="000000"/>
        </a:accent4>
        <a:accent5>
          <a:srgbClr val="E2E2FF"/>
        </a:accent5>
        <a:accent6>
          <a:srgbClr val="7A21A1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13">
        <a:dk1>
          <a:srgbClr val="000000"/>
        </a:dk1>
        <a:lt1>
          <a:srgbClr val="FFCC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BB6BDF"/>
        </a:accent2>
        <a:accent3>
          <a:srgbClr val="FFE2FF"/>
        </a:accent3>
        <a:accent4>
          <a:srgbClr val="000000"/>
        </a:accent4>
        <a:accent5>
          <a:srgbClr val="E2E2FF"/>
        </a:accent5>
        <a:accent6>
          <a:srgbClr val="A960CA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14">
        <a:dk1>
          <a:srgbClr val="000000"/>
        </a:dk1>
        <a:lt1>
          <a:srgbClr val="FFCC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AAEEE"/>
        </a:accent2>
        <a:accent3>
          <a:srgbClr val="FFE2FF"/>
        </a:accent3>
        <a:accent4>
          <a:srgbClr val="000000"/>
        </a:accent4>
        <a:accent5>
          <a:srgbClr val="E2E2FF"/>
        </a:accent5>
        <a:accent6>
          <a:srgbClr val="C59DD8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15">
        <a:dk1>
          <a:srgbClr val="000000"/>
        </a:dk1>
        <a:lt1>
          <a:srgbClr val="FFCC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DABF1"/>
        </a:accent2>
        <a:accent3>
          <a:srgbClr val="FFE2FF"/>
        </a:accent3>
        <a:accent4>
          <a:srgbClr val="000000"/>
        </a:accent4>
        <a:accent5>
          <a:srgbClr val="E2E2FF"/>
        </a:accent5>
        <a:accent6>
          <a:srgbClr val="C89BDA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16">
        <a:dk1>
          <a:srgbClr val="000000"/>
        </a:dk1>
        <a:lt1>
          <a:srgbClr val="CCCC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BB6BDF"/>
        </a:accent2>
        <a:accent3>
          <a:srgbClr val="E2E2FF"/>
        </a:accent3>
        <a:accent4>
          <a:srgbClr val="000000"/>
        </a:accent4>
        <a:accent5>
          <a:srgbClr val="E2E2FF"/>
        </a:accent5>
        <a:accent6>
          <a:srgbClr val="A960CA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7237</TotalTime>
  <Words>2128</Words>
  <Application>Microsoft Office PowerPoint</Application>
  <PresentationFormat>On-screen Show (4:3)</PresentationFormat>
  <Paragraphs>195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Watermark</vt:lpstr>
      <vt:lpstr>Εκπαίδευση Εκπαιδευτικών  -Μέσης Εκπαίδευσης 9 Μαρτίου 2013</vt:lpstr>
      <vt:lpstr>Που αποσκοπεί το εγχειρίδιο Youth 4 Youth </vt:lpstr>
      <vt:lpstr>Εμπειρική Μάθηση και Ενδυνάμωση </vt:lpstr>
      <vt:lpstr>Slide 4</vt:lpstr>
      <vt:lpstr>Γιατί Youth 4 Youth; Οφέλη</vt:lpstr>
      <vt:lpstr>Slide 6</vt:lpstr>
      <vt:lpstr>Ενδυνάμωση</vt:lpstr>
      <vt:lpstr>Ενδυνάμωση μέσω Αλληλοδιδακτικής Προσέγγισης</vt:lpstr>
      <vt:lpstr>Slide 9</vt:lpstr>
      <vt:lpstr>Αποτελεσματικότητα της Αλληλοδιδακτικής Προσέγγισης</vt:lpstr>
      <vt:lpstr> Το Youth 4Youth  Στην Τάξη</vt:lpstr>
      <vt:lpstr>Εφαρμογή στην τάξη</vt:lpstr>
      <vt:lpstr>Εφαρμογή στην τάξη -2</vt:lpstr>
      <vt:lpstr>Εφαρμογή στην τάξη -3</vt:lpstr>
      <vt:lpstr>Slide 15</vt:lpstr>
      <vt:lpstr>Slide 16</vt:lpstr>
      <vt:lpstr>Κύκλος Εκπαιδεύσεων-Συναντήσεων</vt:lpstr>
      <vt:lpstr>Σύνοψη των Συναντήσεων</vt:lpstr>
      <vt:lpstr>Σύνοψη των Συναντήσεων -2</vt:lpstr>
      <vt:lpstr>Σύνοψη των Συναντήσεων -3</vt:lpstr>
      <vt:lpstr>Σύνοψη των Συναντήσεων - 4</vt:lpstr>
      <vt:lpstr>Δομή Δραστηριοτήτων</vt:lpstr>
      <vt:lpstr>Δομή Δραστηριοτήτων</vt:lpstr>
      <vt:lpstr>Διαχείριση Αποκαλύψεων Έμφυλης Βίας</vt:lpstr>
      <vt:lpstr>Διαχείριση Αποκαλύψεων Έμφυλης Βίας</vt:lpstr>
      <vt:lpstr>Διαχείριση Αποκαλύψεων Έμφυλης Βίας -2</vt:lpstr>
      <vt:lpstr>Διαχείριση Αποκαλύψεων Έμφυλης Βίας -3</vt:lpstr>
      <vt:lpstr>Διαχείριση Αποκαλύψεων Έμφυλης Βίας -4</vt:lpstr>
      <vt:lpstr>THANK YOU  FOR YOUR ATTENTION!  website:  www.medinstgenderstudies.org  email: info@medinstgenderstudies.org /  tel: +357 22351274 (ext.114/115/117)</vt:lpstr>
    </vt:vector>
  </TitlesOfParts>
  <Company>Intercollege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in the Mediterranean: Emerging Discourses and Practices</dc:title>
  <dc:creator>Staff &amp; Faculty</dc:creator>
  <cp:lastModifiedBy>Georgina</cp:lastModifiedBy>
  <cp:revision>331</cp:revision>
  <cp:lastPrinted>2013-02-12T20:17:22Z</cp:lastPrinted>
  <dcterms:created xsi:type="dcterms:W3CDTF">2004-03-03T11:15:53Z</dcterms:created>
  <dcterms:modified xsi:type="dcterms:W3CDTF">2013-03-08T12:30:41Z</dcterms:modified>
</cp:coreProperties>
</file>